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5" r:id="rId6"/>
  </p:sldMasterIdLst>
  <p:notesMasterIdLst>
    <p:notesMasterId r:id="rId20"/>
  </p:notesMasterIdLst>
  <p:handoutMasterIdLst>
    <p:handoutMasterId r:id="rId21"/>
  </p:handoutMasterIdLst>
  <p:sldIdLst>
    <p:sldId id="256" r:id="rId7"/>
    <p:sldId id="282" r:id="rId8"/>
    <p:sldId id="278" r:id="rId9"/>
    <p:sldId id="266" r:id="rId10"/>
    <p:sldId id="280" r:id="rId11"/>
    <p:sldId id="269" r:id="rId12"/>
    <p:sldId id="270" r:id="rId13"/>
    <p:sldId id="276" r:id="rId14"/>
    <p:sldId id="283" r:id="rId15"/>
    <p:sldId id="272" r:id="rId16"/>
    <p:sldId id="274" r:id="rId17"/>
    <p:sldId id="27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367341-0A31-0446-10F1-E54EEEE86C8D}" name="Kirsty Thomas" initials="KT" userId="S::kirsty.thomas@mentalhealth.org.nz::618da23a-8f99-4edb-8503-32c4fd103887" providerId="AD"/>
  <p188:author id="{765A7F4A-FF71-C164-FE4B-A3E3B54EDC30}" name="Sophie Marriner" initials="SM" userId="S::Sophie.Marriner@mentalhealth.org.nz::649d0382-0259-4268-9fb6-7259cb1824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EC"/>
    <a:srgbClr val="30A1AC"/>
    <a:srgbClr val="15284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EC11F-82A5-441A-86A3-7C572F7E0636}" v="2" dt="2026-06-09T21:45:52.688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FF6381-F5D9-B776-6204-7EEACE97AF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CBFFD-F605-8A18-C14A-B9358DFBD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936BB-0D47-4E1F-9CD7-50EC266FFE4A}" type="datetimeFigureOut">
              <a:rPr lang="en-NZ" smtClean="0"/>
              <a:t>9/06/2026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731E-39CB-C9E7-4360-B59C941D3C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A594F-7CB4-8B92-C0E7-02DC799F52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C4623-F5F6-46D4-A7C6-A10E54C922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8343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A577F-497A-43B1-8E66-47E094C33FF5}" type="datetimeFigureOut">
              <a:rPr lang="en-NZ" smtClean="0"/>
              <a:t>9/06/2026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91046-FBC9-48E1-9EA8-1319D1C92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539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814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897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644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3C1A-7E8B-5B4D-B334-021AB877E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8" y="1135889"/>
            <a:ext cx="11471563" cy="248476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153A9-7244-E894-6BA6-77F971887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8" y="3611418"/>
            <a:ext cx="11471563" cy="172314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513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1499AB-062A-915C-D25F-63D763238D1D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5721767" y="1253122"/>
            <a:ext cx="6114158" cy="465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FE3D1-7C32-9406-5F1A-473C5716FE08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95055" y="1253122"/>
            <a:ext cx="5011883" cy="465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pic>
        <p:nvPicPr>
          <p:cNvPr id="5" name="Picture 2" descr="C:\Users\64275\Documents\SaucyHotDesign\Clients\MentalHealthFoundation\11-BusinessMHF-Toolkit\000-LogosProvided\HNZ\HNZ_Logo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84690"/>
            <a:ext cx="2498725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9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/info 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808A06-1B28-ABC8-7E82-26B0514BCA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4627" y="1617044"/>
            <a:ext cx="3356264" cy="37862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C2380-CC50-9C7E-EA21-C25F3FA0DAE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04014" y="1617046"/>
            <a:ext cx="3356264" cy="37862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B69F3C-C582-AF27-435C-2C347E48643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201891" y="1617045"/>
            <a:ext cx="3335482" cy="37862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23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3C1A-7E8B-5B4D-B334-021AB877E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2362200"/>
            <a:ext cx="9220199" cy="2103765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044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78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23E5-2A40-C246-3388-FA8D0445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0A08-5FA6-5437-D782-6AC887CDE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pic>
        <p:nvPicPr>
          <p:cNvPr id="5" name="Picture 2" descr="C:\Users\64275\Documents\SaucyHotDesign\Clients\MentalHealthFoundation\11-BusinessMHF-Toolkit\000-LogosProvided\HNZ\HNZ_Logo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096000"/>
            <a:ext cx="2498725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7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23E5-2A40-C246-3388-FA8D0445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0A08-5FA6-5437-D782-6AC887CDE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pic>
        <p:nvPicPr>
          <p:cNvPr id="4" name="Picture 2" descr="C:\Users\64275\Documents\SaucyHotDesign\Clients\MentalHealthFoundation\11-BusinessMHF-Toolkit\000-LogosProvided\HNZ\HNZ_Logo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84690"/>
            <a:ext cx="2498725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1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83BA-D01D-DAAC-C067-47A534AA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C6058-E943-067D-9BA5-0F4669D1A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BCB9B-3C04-7D85-87F7-E46FCC5C8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pic>
        <p:nvPicPr>
          <p:cNvPr id="5" name="Picture 2" descr="C:\Users\64275\Documents\SaucyHotDesign\Clients\MentalHealthFoundation\11-BusinessMHF-Toolkit\000-LogosProvided\HNZ\HNZ_Logo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84690"/>
            <a:ext cx="2498725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2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5719-1F72-7BC9-D111-1190A863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A36C6148-2A07-5BB6-4735-CBBB835E11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7291" y="1495514"/>
            <a:ext cx="2468418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1BB8C352-46F1-FFD7-B00E-CB84913A50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96673" y="1517509"/>
            <a:ext cx="2468418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4F75A583-0767-D1DB-BA75-65A03CD13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186055" y="1517509"/>
            <a:ext cx="2468418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4883AF5-0DD2-93CA-717E-E5B8FA237D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75437" y="1495514"/>
            <a:ext cx="2468418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2" descr="C:\Users\64275\Documents\SaucyHotDesign\Clients\MentalHealthFoundation\11-BusinessMHF-Toolkit\000-LogosProvided\HNZ\HNZ_Logo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84690"/>
            <a:ext cx="2498725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8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5719-1F72-7BC9-D111-1190A863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27E3C064-291C-F166-BD35-1943EA178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7290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43EA2FA-1BDA-1054-0AE7-B5381EBB06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40898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8A8C96C-A00E-F14D-FA01-A006C563E0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074506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46850CD1-D82A-9FF6-CD7B-20176B9C38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08114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68B11042-1F73-F76D-17D1-AFFB577E8E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41721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2" descr="C:\Users\64275\Documents\SaucyHotDesign\Clients\MentalHealthFoundation\11-BusinessMHF-Toolkit\000-LogosProvided\HNZ\HNZ_Logo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84690"/>
            <a:ext cx="2498725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4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1CA3CF-DEC3-FC15-95F5-B02DD5A52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4491" y="592283"/>
            <a:ext cx="6007760" cy="973714"/>
          </a:xfrm>
        </p:spPr>
        <p:txBody>
          <a:bodyPr/>
          <a:lstStyle>
            <a:lvl1pPr>
              <a:defRPr b="0">
                <a:solidFill>
                  <a:srgbClr val="30A1A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NZ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854D0A-8462-087C-4B82-5B1F102280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918" y="498763"/>
            <a:ext cx="4613564" cy="586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640BC3-74B3-5DC5-F85B-C19A785D655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5704609" y="1517073"/>
            <a:ext cx="6005946" cy="465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pic>
        <p:nvPicPr>
          <p:cNvPr id="7" name="Picture 3" descr="C:\Users\64275\Documents\SaucyHotDesign\Clients\MentalHealthFoundation\11-BusinessMHF-Toolkit\000-LogosProvided\HNZ\HNZ_Logo_CMYK_Full Colour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71787"/>
            <a:ext cx="2209800" cy="3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1ABCD-5881-86A5-D71F-6CDD6BB1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775F4-8C5A-2C00-6E73-929C33ADE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47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2" r:id="rId2"/>
    <p:sldLayoutId id="2147483711" r:id="rId3"/>
    <p:sldLayoutId id="2147483710" r:id="rId4"/>
    <p:sldLayoutId id="2147483697" r:id="rId5"/>
    <p:sldLayoutId id="2147483699" r:id="rId6"/>
    <p:sldLayoutId id="2147483701" r:id="rId7"/>
    <p:sldLayoutId id="2147483707" r:id="rId8"/>
    <p:sldLayoutId id="2147483708" r:id="rId9"/>
    <p:sldLayoutId id="2147483709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84C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84C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84C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84C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84C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roovnow.com/groov-app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upwellbeing.n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entalhealth.org.nz/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www.healthed.govt.n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wellbeingsupport.health.nz/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ellbeingsupport.health.nz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64275\Documents\SaucyHotDesign\Clients\MentalHealthFoundation\11-BusinessMHF-Toolkit\00-Logo\Finals\2026-4_YMHToolkitLogo_White-Plai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486400" cy="3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1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74CAC-4C19-D7F5-C860-21CB2B8E2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B9B7-78D1-55AA-A619-CFD88FD2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841482"/>
            <a:ext cx="5775701" cy="973714"/>
          </a:xfrm>
        </p:spPr>
        <p:txBody>
          <a:bodyPr>
            <a:noAutofit/>
          </a:bodyPr>
          <a:lstStyle/>
          <a:p>
            <a:r>
              <a:rPr lang="en-US" dirty="0"/>
              <a:t>Download the </a:t>
            </a:r>
            <a:br>
              <a:rPr lang="en-US" dirty="0"/>
            </a:br>
            <a:r>
              <a:rPr lang="en-US" dirty="0" err="1"/>
              <a:t>Groov</a:t>
            </a:r>
            <a:r>
              <a:rPr lang="en-US" dirty="0"/>
              <a:t> App</a:t>
            </a:r>
            <a:r>
              <a:rPr lang="en-US" b="0" dirty="0"/>
              <a:t>​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42561-C3E8-BBCF-87CA-02E0EA348B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20106" y="2133600"/>
            <a:ext cx="5938493" cy="398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spcBef>
                <a:spcPts val="1200"/>
              </a:spcBef>
              <a:buNone/>
            </a:pPr>
            <a:r>
              <a:rPr lang="en-GB" sz="2400" dirty="0">
                <a:cs typeface="Arial"/>
              </a:rPr>
              <a:t>Practical, science-based guidance, whenever you need it. Instant answers to everyday questions, </a:t>
            </a:r>
            <a:br>
              <a:rPr lang="en-GB" sz="2400" dirty="0">
                <a:cs typeface="Arial"/>
              </a:rPr>
            </a:br>
            <a:r>
              <a:rPr lang="en-GB" sz="2400" dirty="0">
                <a:cs typeface="Arial"/>
              </a:rPr>
              <a:t>from managing pressure, to handling tough conversations or resetting after a big day.</a:t>
            </a:r>
            <a:r>
              <a:rPr lang="en-US" sz="2400" dirty="0">
                <a:cs typeface="Arial"/>
              </a:rPr>
              <a:t>​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en-GB" sz="2400" dirty="0">
                <a:cs typeface="Arial"/>
              </a:rPr>
              <a:t>Private. Secure.</a:t>
            </a:r>
            <a:r>
              <a:rPr lang="en-US" sz="2400" dirty="0">
                <a:cs typeface="Arial"/>
              </a:rPr>
              <a:t>​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en-GB" sz="2400" dirty="0">
                <a:cs typeface="Arial"/>
              </a:rPr>
              <a:t>Easy to use.​ Download today at: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3"/>
                </a:solidFill>
                <a:cs typeface="Arial"/>
                <a:hlinkClick r:id="rId2"/>
              </a:rPr>
              <a:t>groovnow.com/</a:t>
            </a:r>
            <a:r>
              <a:rPr lang="en-GB" sz="2400" b="1" dirty="0" err="1">
                <a:solidFill>
                  <a:schemeClr val="accent3"/>
                </a:solidFill>
                <a:cs typeface="Arial"/>
                <a:hlinkClick r:id="rId2"/>
              </a:rPr>
              <a:t>groov</a:t>
            </a:r>
            <a:r>
              <a:rPr lang="en-GB" sz="2400" b="1" dirty="0">
                <a:solidFill>
                  <a:schemeClr val="accent3"/>
                </a:solidFill>
                <a:cs typeface="Arial"/>
                <a:hlinkClick r:id="rId2"/>
              </a:rPr>
              <a:t>-app</a:t>
            </a:r>
            <a:endParaRPr lang="en-NZ" sz="2400" b="1" dirty="0">
              <a:solidFill>
                <a:schemeClr val="accent3"/>
              </a:solidFill>
              <a:cs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25E2833-ACB6-EB54-5535-842F3B9E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6" y="2530031"/>
            <a:ext cx="3845409" cy="179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9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362C-880A-4B09-A729-8844AFD4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366"/>
            <a:ext cx="10515600" cy="1325563"/>
          </a:xfrm>
        </p:spPr>
        <p:txBody>
          <a:bodyPr/>
          <a:lstStyle/>
          <a:p>
            <a:r>
              <a:rPr lang="en-NZ" b="0" dirty="0"/>
              <a:t>Top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3629-A530-C43A-1922-A9D67B903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3070"/>
            <a:ext cx="4876800" cy="41387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NZ" sz="2400" dirty="0">
                <a:cs typeface="Arial"/>
              </a:rPr>
              <a:t>Simple, everyday actions proven to promote mental wellbeing.​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NZ" sz="2400" dirty="0">
                <a:cs typeface="Arial"/>
              </a:rPr>
              <a:t>Paying attention to what keeps our mental health meter topped up, helps us adapt to challenges and fully enjoy the good times too.​</a:t>
            </a:r>
            <a:endParaRPr lang="en-NZ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NZ" sz="2400" dirty="0">
                <a:cs typeface="Arial"/>
              </a:rPr>
              <a:t>Learn ways to top up your wellbeing at:</a:t>
            </a:r>
            <a:endParaRPr lang="en-NZ" dirty="0"/>
          </a:p>
          <a:p>
            <a:pPr marL="0" indent="0">
              <a:spcBef>
                <a:spcPts val="1200"/>
              </a:spcBef>
              <a:buNone/>
            </a:pPr>
            <a:r>
              <a:rPr lang="en-NZ" sz="2400" dirty="0">
                <a:cs typeface="Arial"/>
              </a:rPr>
              <a:t>​</a:t>
            </a:r>
            <a:r>
              <a:rPr lang="en-NZ" sz="2400" b="1" dirty="0">
                <a:cs typeface="Arial"/>
                <a:hlinkClick r:id="rId3"/>
              </a:rPr>
              <a:t>topupwellbeing.nz</a:t>
            </a:r>
            <a:r>
              <a:rPr lang="en-NZ" sz="2400" b="1" dirty="0">
                <a:cs typeface="Arial"/>
              </a:rPr>
              <a:t>​</a:t>
            </a:r>
            <a:endParaRPr lang="en-N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6763477-A766-D1C2-25AF-D79D3E4EE0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"/>
          <a:stretch>
            <a:fillRect/>
          </a:stretch>
        </p:blipFill>
        <p:spPr bwMode="auto">
          <a:xfrm>
            <a:off x="6727573" y="836909"/>
            <a:ext cx="5464427" cy="49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6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2A0AC-812E-A53E-5384-6276CA0DE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F52A-585F-D59A-E75E-9673C06C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819" y="1065713"/>
            <a:ext cx="6275581" cy="973714"/>
          </a:xfrm>
        </p:spPr>
        <p:txBody>
          <a:bodyPr>
            <a:noAutofit/>
          </a:bodyPr>
          <a:lstStyle/>
          <a:p>
            <a:r>
              <a:rPr lang="en-US" dirty="0"/>
              <a:t>The Mental </a:t>
            </a:r>
            <a:br>
              <a:rPr lang="en-US" dirty="0"/>
            </a:br>
            <a:r>
              <a:rPr lang="en-US" dirty="0"/>
              <a:t>Health Foundation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09A5F-7001-8A7F-C8BB-BCC56D79B8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87819" y="2562290"/>
            <a:ext cx="5795134" cy="3229997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1200"/>
              </a:spcBef>
              <a:buNone/>
            </a:pPr>
            <a:r>
              <a:rPr lang="en-NZ" sz="2400" dirty="0"/>
              <a:t>For information on everyday actions that lift mental wellbeing, and tools that support you through tough times. ​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en-NZ" sz="2400" dirty="0"/>
              <a:t>Access free, practical and evidence-based tools and resources that improve mental health at:​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en-NZ" sz="2400" b="1" dirty="0">
                <a:hlinkClick r:id="rId2"/>
              </a:rPr>
              <a:t>mentalhealth.org.nz</a:t>
            </a:r>
            <a:endParaRPr lang="en-NZ" sz="24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228C33-5AEA-4557-ED85-4A179E4F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24" y="2130626"/>
            <a:ext cx="3054996" cy="25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7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CE41AC-4040-BD5E-95D4-03AE48D44AB1}"/>
              </a:ext>
            </a:extLst>
          </p:cNvPr>
          <p:cNvSpPr/>
          <p:nvPr/>
        </p:nvSpPr>
        <p:spPr>
          <a:xfrm>
            <a:off x="-30996" y="2382864"/>
            <a:ext cx="10089396" cy="2092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2" descr="C:\Users\64275\Documents\SaucyHotDesign\Clients\MentalHealthFoundation\11-BusinessMHF-Toolkit\000-LogosProvided\qr-cod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717222"/>
            <a:ext cx="1423555" cy="14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362200"/>
            <a:ext cx="7391399" cy="21037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NZ" sz="2400" dirty="0">
                <a:solidFill>
                  <a:schemeClr val="tx1"/>
                </a:solidFill>
                <a:cs typeface="Arial"/>
              </a:rPr>
              <a:t>Visit </a:t>
            </a:r>
            <a:r>
              <a:rPr lang="en-NZ" sz="2400" dirty="0">
                <a:solidFill>
                  <a:srgbClr val="FF0000"/>
                </a:solidFill>
                <a:cs typeface="Arial"/>
                <a:hlinkClick r:id="rId5"/>
              </a:rPr>
              <a:t>wellbeingsupport.health.nz</a:t>
            </a:r>
            <a:r>
              <a:rPr lang="en-NZ" sz="2400" dirty="0">
                <a:solidFill>
                  <a:schemeClr val="tx1"/>
                </a:solidFill>
                <a:cs typeface="Arial"/>
              </a:rPr>
              <a:t> or scan the </a:t>
            </a:r>
            <a:br>
              <a:rPr lang="en-NZ" sz="2400" dirty="0">
                <a:solidFill>
                  <a:schemeClr val="tx1"/>
                </a:solidFill>
                <a:cs typeface="Arial"/>
              </a:rPr>
            </a:br>
            <a:r>
              <a:rPr lang="en-NZ" sz="2400" dirty="0">
                <a:solidFill>
                  <a:schemeClr val="tx1"/>
                </a:solidFill>
                <a:cs typeface="Arial"/>
              </a:rPr>
              <a:t>QR Code for more ways to support your own and others’ mental wellbeing – whether you’re at work, home or in the community.</a:t>
            </a:r>
          </a:p>
        </p:txBody>
      </p:sp>
      <p:pic>
        <p:nvPicPr>
          <p:cNvPr id="4098" name="Picture 2" descr="C:\Users\64275\Documents\SaucyHotDesign\Clients\MentalHealthFoundation\11-BusinessMHF-Toolkit\00-Logo\Finals\2026-4_YMHToolkitLogo_Wide_White-Plai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86450"/>
            <a:ext cx="3979334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10A287-973D-CA3F-0261-67A90A881420}"/>
              </a:ext>
            </a:extLst>
          </p:cNvPr>
          <p:cNvSpPr txBox="1"/>
          <p:nvPr/>
        </p:nvSpPr>
        <p:spPr>
          <a:xfrm>
            <a:off x="304800" y="6584496"/>
            <a:ext cx="49360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solidFill>
                  <a:schemeClr val="bg1"/>
                </a:solidFill>
              </a:rPr>
              <a:t>HE1372 May 2026 This resource is available from </a:t>
            </a:r>
            <a:r>
              <a:rPr lang="en-NZ" sz="9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healthed.govt.nz</a:t>
            </a:r>
            <a:endParaRPr lang="en-NZ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7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207F2-0CB4-2D82-0567-5B33950E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3962400" cy="28816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GB" sz="2400" b="1" dirty="0">
                <a:latin typeface="+mj-lt"/>
                <a:cs typeface="Arial"/>
              </a:rPr>
              <a:t>Are you feeling stressed, overwhelmed or just not yourself?</a:t>
            </a:r>
            <a:endParaRPr lang="en-US" sz="2400" dirty="0">
              <a:latin typeface="+mj-lt"/>
              <a:cs typeface="Arial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GB" sz="2400" b="1" dirty="0">
                <a:latin typeface="+mj-lt"/>
                <a:cs typeface="Arial"/>
              </a:rPr>
              <a:t>Are your thoughts, feelings or behaviours affecting your daily life?</a:t>
            </a:r>
            <a:endParaRPr lang="en-US" sz="2400" dirty="0"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1562606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cs typeface="Arial"/>
              </a:rPr>
              <a:t>It's okay to feel how you feel, and it's important to know that free support is available.</a:t>
            </a:r>
            <a:r>
              <a:rPr lang="en-US" sz="2400" dirty="0">
                <a:cs typeface="Arial"/>
              </a:rPr>
              <a:t>​</a:t>
            </a:r>
            <a:br>
              <a:rPr lang="en-US" sz="2400" dirty="0"/>
            </a:br>
            <a:br>
              <a:rPr lang="en-US" sz="2400" dirty="0"/>
            </a:br>
            <a:r>
              <a:rPr lang="en-GB" sz="2400" dirty="0">
                <a:cs typeface="Arial"/>
              </a:rPr>
              <a:t>The right support can help you get the boost you need and make tough times feel more manageable.</a:t>
            </a:r>
            <a:endParaRPr lang="en-US" sz="240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1524000"/>
            <a:ext cx="762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093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2F15-28D9-4816-F9CD-6F07A4737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FC13B6B-8C77-97E6-424F-D95C9253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918" y="498763"/>
            <a:ext cx="4613564" cy="5860473"/>
          </a:xfrm>
        </p:spPr>
        <p:txBody>
          <a:bodyPr>
            <a:normAutofit/>
          </a:bodyPr>
          <a:lstStyle/>
          <a:p>
            <a:r>
              <a:rPr lang="en-NZ" sz="4000" dirty="0"/>
              <a:t>Your mental health matters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78C50-419F-CB6A-0B1B-47F38BDCF5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33105" y="1066800"/>
            <a:ext cx="5558149" cy="46598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2400" dirty="0"/>
              <a:t>Access free support in a way </a:t>
            </a:r>
            <a:br>
              <a:rPr lang="en-NZ" sz="2400" dirty="0"/>
            </a:br>
            <a:r>
              <a:rPr lang="en-NZ" sz="2400" dirty="0"/>
              <a:t>that works for you.​</a:t>
            </a:r>
            <a:br>
              <a:rPr lang="en-NZ" sz="2400" dirty="0"/>
            </a:br>
            <a:br>
              <a:rPr lang="en-NZ" sz="2400" dirty="0"/>
            </a:br>
            <a:br>
              <a:rPr lang="en-NZ" sz="2400" dirty="0"/>
            </a:br>
            <a:r>
              <a:rPr lang="en-NZ" sz="2400" dirty="0"/>
              <a:t>Across Aotearoa New Zealand, </a:t>
            </a:r>
            <a:br>
              <a:rPr lang="en-NZ" sz="2400" dirty="0"/>
            </a:br>
            <a:r>
              <a:rPr lang="en-NZ" sz="2400" dirty="0"/>
              <a:t>a wide range of free mental wellbeing services are available </a:t>
            </a:r>
            <a:br>
              <a:rPr lang="en-NZ" sz="2400" dirty="0"/>
            </a:br>
            <a:r>
              <a:rPr lang="en-NZ" sz="2400" dirty="0"/>
              <a:t>to support you, and the people </a:t>
            </a:r>
            <a:br>
              <a:rPr lang="en-NZ" sz="2400" dirty="0"/>
            </a:br>
            <a:r>
              <a:rPr lang="en-NZ" sz="2400" dirty="0"/>
              <a:t>you care about.​</a:t>
            </a:r>
          </a:p>
        </p:txBody>
      </p:sp>
    </p:spTree>
    <p:extLst>
      <p:ext uri="{BB962C8B-B14F-4D97-AF65-F5344CB8AC3E}">
        <p14:creationId xmlns:p14="http://schemas.microsoft.com/office/powerpoint/2010/main" val="47535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C90C3-6F7C-CC36-266B-5FA91D184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064" y="498762"/>
            <a:ext cx="4613564" cy="5860473"/>
          </a:xfrm>
        </p:spPr>
        <p:txBody>
          <a:bodyPr>
            <a:normAutofit/>
          </a:bodyPr>
          <a:lstStyle/>
          <a:p>
            <a:r>
              <a:rPr lang="en-NZ" sz="4000"/>
              <a:t>Find free, confidential mental health support in a </a:t>
            </a:r>
            <a:br>
              <a:rPr lang="en-NZ" sz="4000"/>
            </a:br>
            <a:r>
              <a:rPr lang="en-NZ" sz="4000"/>
              <a:t>way that</a:t>
            </a:r>
            <a:br>
              <a:rPr lang="en-NZ" sz="4000"/>
            </a:br>
            <a:r>
              <a:rPr lang="en-NZ" sz="4000"/>
              <a:t>suits you.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01E08-6F43-6189-F110-169EC66DAA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29386" y="1219200"/>
            <a:ext cx="6120028" cy="438348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NZ" sz="2400" b="0" i="0" dirty="0">
                <a:solidFill>
                  <a:schemeClr val="tx1"/>
                </a:solidFill>
                <a:effectLst/>
              </a:rPr>
              <a:t>You can:​</a:t>
            </a:r>
          </a:p>
          <a:p>
            <a:pPr>
              <a:lnSpc>
                <a:spcPct val="110000"/>
              </a:lnSpc>
            </a:pPr>
            <a:r>
              <a:rPr lang="en-NZ" sz="2400" b="0" i="0" dirty="0">
                <a:solidFill>
                  <a:schemeClr val="tx1"/>
                </a:solidFill>
                <a:effectLst/>
              </a:rPr>
              <a:t>call or text a helpline​</a:t>
            </a:r>
          </a:p>
          <a:p>
            <a:pPr>
              <a:lnSpc>
                <a:spcPct val="110000"/>
              </a:lnSpc>
            </a:pPr>
            <a:r>
              <a:rPr lang="en-NZ" sz="2400" b="0" i="0" dirty="0">
                <a:solidFill>
                  <a:schemeClr val="tx1"/>
                </a:solidFill>
                <a:effectLst/>
              </a:rPr>
              <a:t>meet with a mental health professional​</a:t>
            </a:r>
          </a:p>
          <a:p>
            <a:pPr>
              <a:lnSpc>
                <a:spcPct val="110000"/>
              </a:lnSpc>
            </a:pPr>
            <a:r>
              <a:rPr lang="en-NZ" sz="2400" b="0" i="0" dirty="0">
                <a:solidFill>
                  <a:schemeClr val="tx1"/>
                </a:solidFill>
                <a:effectLst/>
              </a:rPr>
              <a:t>use apps and resources that work for you.​</a:t>
            </a:r>
          </a:p>
          <a:p>
            <a:pPr marL="0" indent="0">
              <a:lnSpc>
                <a:spcPct val="110000"/>
              </a:lnSpc>
              <a:buNone/>
            </a:pPr>
            <a:endParaRPr lang="en-NZ" sz="2400" b="1" i="1" dirty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NZ" sz="2400" b="1" i="1" dirty="0">
                <a:solidFill>
                  <a:schemeClr val="tx1"/>
                </a:solidFill>
                <a:effectLst/>
              </a:rPr>
              <a:t>Free support is here. </a:t>
            </a:r>
            <a:br>
              <a:rPr lang="en-NZ" sz="2400" b="1" i="1" dirty="0">
                <a:solidFill>
                  <a:schemeClr val="tx1"/>
                </a:solidFill>
                <a:effectLst/>
              </a:rPr>
            </a:br>
            <a:r>
              <a:rPr lang="en-NZ" sz="2400" b="1" i="1" dirty="0">
                <a:solidFill>
                  <a:schemeClr val="tx1"/>
                </a:solidFill>
                <a:effectLst/>
              </a:rPr>
              <a:t>Whenever you need it.​</a:t>
            </a:r>
            <a:br>
              <a:rPr lang="en-NZ" sz="2400" b="1" i="1" dirty="0">
                <a:solidFill>
                  <a:schemeClr val="tx1"/>
                </a:solidFill>
                <a:effectLst/>
              </a:rPr>
            </a:br>
            <a:r>
              <a:rPr lang="en-NZ" sz="2400" b="1" i="1" dirty="0">
                <a:solidFill>
                  <a:schemeClr val="tx1"/>
                </a:solidFill>
                <a:effectLst/>
              </a:rPr>
              <a:t>However you choose to access it.​</a:t>
            </a:r>
            <a:endParaRPr lang="en-NZ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5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362200"/>
            <a:ext cx="9448799" cy="2103765"/>
          </a:xfrm>
        </p:spPr>
        <p:txBody>
          <a:bodyPr>
            <a:normAutofit/>
          </a:bodyPr>
          <a:lstStyle/>
          <a:p>
            <a:r>
              <a:rPr lang="en-NZ" dirty="0"/>
              <a:t>Talking to someone can help you feel supported when you need a boost or some guidance.</a:t>
            </a:r>
          </a:p>
        </p:txBody>
      </p:sp>
    </p:spTree>
    <p:extLst>
      <p:ext uri="{BB962C8B-B14F-4D97-AF65-F5344CB8AC3E}">
        <p14:creationId xmlns:p14="http://schemas.microsoft.com/office/powerpoint/2010/main" val="266483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C29A-193D-7202-ADEB-BCE081E4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0" dirty="0"/>
              <a:t>Someone to talk 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431D0-A25C-A70B-1E45-372BC217F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601" y="1825625"/>
            <a:ext cx="5791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sz="2400" dirty="0">
                <a:cs typeface="Arial"/>
              </a:rPr>
              <a:t>To connect with a trained counsellor at a time that suits you, free call or text 1737 (available 24/7). ​</a:t>
            </a:r>
            <a:br>
              <a:rPr lang="en-NZ" sz="2400" dirty="0"/>
            </a:br>
            <a:endParaRPr lang="en-NZ" sz="2400" dirty="0"/>
          </a:p>
          <a:p>
            <a:pPr marL="0" indent="0">
              <a:buNone/>
            </a:pPr>
            <a:r>
              <a:rPr lang="en-NZ" sz="2400" dirty="0"/>
              <a:t>The team: ​</a:t>
            </a:r>
          </a:p>
          <a:p>
            <a:r>
              <a:rPr lang="en-NZ" sz="2400" dirty="0"/>
              <a:t>offer brief emotional support​</a:t>
            </a:r>
          </a:p>
          <a:p>
            <a:r>
              <a:rPr lang="en-NZ" sz="2400" dirty="0"/>
              <a:t>provide self-care tips ​</a:t>
            </a:r>
          </a:p>
          <a:p>
            <a:r>
              <a:rPr lang="en-NZ" sz="2400" dirty="0"/>
              <a:t>connect you to other services​</a:t>
            </a:r>
          </a:p>
          <a:p>
            <a:r>
              <a:rPr lang="en-NZ" sz="2400" dirty="0"/>
              <a:t>offer wellbeing tools.</a:t>
            </a:r>
          </a:p>
        </p:txBody>
      </p:sp>
      <p:pic>
        <p:nvPicPr>
          <p:cNvPr id="2050" name="Picture 2" descr="C:\Users\64275\Documents\SaucyHotDesign\Clients\MentalHealthFoundation\11-BusinessMHF-Toolkit\000-LogosProvided\1737-trac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377081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4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A531-74B7-28EB-31FF-931A5F67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526100"/>
            <a:ext cx="6120598" cy="973714"/>
          </a:xfrm>
        </p:spPr>
        <p:txBody>
          <a:bodyPr>
            <a:normAutofit/>
          </a:bodyPr>
          <a:lstStyle/>
          <a:p>
            <a:r>
              <a:rPr lang="en-NZ" dirty="0">
                <a:cs typeface="Arial"/>
              </a:rPr>
              <a:t>Someone to see</a:t>
            </a:r>
            <a:endParaRPr lang="en-NZ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843C6-4CA2-D9B5-8020-DB8BB38F0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915" y="526100"/>
            <a:ext cx="4498021" cy="5860473"/>
          </a:xfrm>
        </p:spPr>
        <p:txBody>
          <a:bodyPr>
            <a:normAutofit/>
          </a:bodyPr>
          <a:lstStyle/>
          <a:p>
            <a:r>
              <a:rPr lang="en-NZ" sz="4000"/>
              <a:t>Ongoing support can help you work through things affecting your daily life.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127F0-93D3-6563-747D-99999F7FCA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97058" y="1371600"/>
            <a:ext cx="6114740" cy="503586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NZ" sz="2300" dirty="0">
                <a:latin typeface="+mj-lt"/>
                <a:cs typeface="Arial"/>
              </a:rPr>
              <a:t>You may need support with improving sleep, managing stress or anxiety, or changing habits, like drug or alcohol use.​</a:t>
            </a:r>
            <a:endParaRPr lang="en-NZ" sz="2300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NZ" sz="2300" dirty="0">
                <a:cs typeface="Arial"/>
              </a:rPr>
              <a:t>To meet someone face-to-face and have more time to talk, you can access free, confidential mental health support nationwide.​</a:t>
            </a:r>
            <a:endParaRPr lang="en-NZ" sz="23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NZ" sz="2300" dirty="0">
                <a:cs typeface="Arial"/>
              </a:rPr>
              <a:t>For more information on how to support your mental health, or to find your nearest free mental health provider, visit: ​</a:t>
            </a:r>
            <a:endParaRPr lang="en-NZ" sz="23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NZ" sz="2300" b="1" dirty="0">
                <a:cs typeface="Arial"/>
                <a:hlinkClick r:id="rId2"/>
              </a:rPr>
              <a:t>wellbeingsupport.health.nz</a:t>
            </a:r>
            <a:r>
              <a:rPr lang="en-NZ" sz="2300" b="1" dirty="0">
                <a:cs typeface="Arial"/>
              </a:rPr>
              <a:t>​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NZ" sz="2300" dirty="0">
                <a:cs typeface="Arial"/>
              </a:rPr>
              <a:t>or scan the QR Code.​</a:t>
            </a:r>
          </a:p>
        </p:txBody>
      </p:sp>
      <p:pic>
        <p:nvPicPr>
          <p:cNvPr id="5" name="Picture 2" descr="C:\Users\64275\Documents\SaucyHotDesign\Clients\MentalHealthFoundation\11-BusinessMHF-Toolkit\000-LogosProvided\qr-code-transpare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9530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6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AD367-0443-6192-44C7-E7686C9C2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1D16-3B24-D316-0640-AEF77F8E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1272200"/>
            <a:ext cx="5486400" cy="1166199"/>
          </a:xfrm>
        </p:spPr>
        <p:txBody>
          <a:bodyPr>
            <a:normAutofit fontScale="90000"/>
          </a:bodyPr>
          <a:lstStyle/>
          <a:p>
            <a:r>
              <a:rPr lang="en-NZ" sz="4900" dirty="0"/>
              <a:t>Something </a:t>
            </a:r>
            <a:br>
              <a:rPr lang="en-NZ" sz="4900" dirty="0"/>
            </a:br>
            <a:r>
              <a:rPr lang="en-NZ" sz="4900" dirty="0"/>
              <a:t>to download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6079B-1550-3DE4-09B6-6736E3246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713" y="498763"/>
            <a:ext cx="4446721" cy="5860473"/>
          </a:xfrm>
        </p:spPr>
        <p:txBody>
          <a:bodyPr>
            <a:normAutofit/>
          </a:bodyPr>
          <a:lstStyle/>
          <a:p>
            <a:r>
              <a:rPr lang="en-NZ" sz="4000"/>
              <a:t>Mental wellbeing doesn’t happen by accident; it needs nurturing and protecting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5164A-2A12-A26E-1E5C-33278E1193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99828" y="2819400"/>
            <a:ext cx="5401572" cy="24655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GB" sz="2400" dirty="0">
                <a:cs typeface="Arial"/>
              </a:rPr>
              <a:t>Mental health apps and resources can help you understand how you're feeling and develop skills to look after yourself.</a:t>
            </a:r>
            <a:r>
              <a:rPr lang="en-US" sz="2400" dirty="0"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06888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362200"/>
            <a:ext cx="8915399" cy="2103765"/>
          </a:xfrm>
        </p:spPr>
        <p:txBody>
          <a:bodyPr>
            <a:noAutofit/>
          </a:bodyPr>
          <a:lstStyle/>
          <a:p>
            <a:r>
              <a:rPr lang="en-NZ" dirty="0">
                <a:cs typeface="Arial"/>
              </a:rPr>
              <a:t>Access the following free, confidential mental health tools and resources at a time that suits you.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22983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HNZ">
      <a:dk1>
        <a:srgbClr val="15284C"/>
      </a:dk1>
      <a:lt1>
        <a:sysClr val="window" lastClr="FFFFFF"/>
      </a:lt1>
      <a:dk2>
        <a:srgbClr val="15284C"/>
      </a:dk2>
      <a:lt2>
        <a:srgbClr val="F6F4EC"/>
      </a:lt2>
      <a:accent1>
        <a:srgbClr val="0C818F"/>
      </a:accent1>
      <a:accent2>
        <a:srgbClr val="30A1AC"/>
      </a:accent2>
      <a:accent3>
        <a:srgbClr val="003399"/>
      </a:accent3>
      <a:accent4>
        <a:srgbClr val="006060"/>
      </a:accent4>
      <a:accent5>
        <a:srgbClr val="4D2379"/>
      </a:accent5>
      <a:accent6>
        <a:srgbClr val="660033"/>
      </a:accent6>
      <a:hlink>
        <a:srgbClr val="003399"/>
      </a:hlink>
      <a:folHlink>
        <a:srgbClr val="0C818F"/>
      </a:folHlink>
    </a:clrScheme>
    <a:fontScheme name="HNZ1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0AAE1D32-63D7-496E-9236-DA7DA05A3792}" vid="{5050513E-C86E-494B-8955-C14382750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53c88c-d550-4ff1-afdc-d5dc691f60b0">
      <Value>4</Value>
    </TaxCatchAll>
    <ka9b207035bc48f2a4f6a2bfed7195b7 xmlns="e2f45c07-7bca-4405-864f-00d9a05959a3" xsi:nil="true"/>
    <p7110e5651294189b89368865130750f xmlns="e2f45c07-7bca-4405-864f-00d9a05959a3" xsi:nil="true"/>
    <HNZOwner xmlns="e2f45c07-7bca-4405-864f-00d9a05959a3">
      <UserInfo>
        <DisplayName/>
        <AccountId xsi:nil="true"/>
        <AccountType/>
      </UserInfo>
    </HNZOwner>
    <mb22360ee3e3407ca28e907eb3b7ca6b xmlns="e2f45c07-7bca-4405-864f-00d9a05959a3" xsi:nil="true"/>
    <HNZReviewDate xmlns="9253c88c-d550-4ff1-afdc-d5dc691f60b0" xsi:nil="true"/>
    <f3e7f0a218d8438586e2a8545792c0ef xmlns="e2f45c07-7bca-4405-864f-00d9a05959a3">
      <Terms xmlns="http://schemas.microsoft.com/office/infopath/2007/PartnerControls"/>
    </f3e7f0a218d8438586e2a8545792c0ef>
    <p777f0da518742b188a1f7fd5ee91810 xmlns="e2f45c07-7bca-4405-864f-00d9a05959a3" xsi:nil="true"/>
    <_dlc_DocId xmlns="b53a2928-5e60-4442-acbe-6b1269bda6c2">000142-2000792052-8760</_dlc_DocId>
    <_dlc_DocIdUrl xmlns="b53a2928-5e60-4442-acbe-6b1269bda6c2">
      <Url>https://hauoraaotearoa.sharepoint.com/sites/000142/_layouts/15/DocIdRedir.aspx?ID=000142-2000792052-8760</Url>
      <Description>000142-2000792052-8760</Description>
    </_dlc_DocIdUrl>
  </documentManagement>
</p:properties>
</file>

<file path=customXml/item3.xml><?xml version="1.0" encoding="utf-8"?>
<?mso-contentType ?>
<SharedContentType xmlns="Microsoft.SharePoint.Taxonomy.ContentTypeSync" SourceId="ebf29b3f-1e51-457b-ae0c-362182e58074" ContentTypeId="0x010100D5C1E13D20A8554992C24F7EE470E023" PreviousValue="false" LastSyncTimeStamp="2024-05-28T23:29:02.243Z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ikau document" ma:contentTypeID="0x010100D5C1E13D20A8554992C24F7EE470E0230050D7F3E7C22FA24DA020196B1C410B78" ma:contentTypeVersion="0" ma:contentTypeDescription="Create a new document." ma:contentTypeScope="" ma:versionID="03e2af4c0154e3da26edee31fbca5a4e">
  <xsd:schema xmlns:xsd="http://www.w3.org/2001/XMLSchema" xmlns:xs="http://www.w3.org/2001/XMLSchema" xmlns:p="http://schemas.microsoft.com/office/2006/metadata/properties" xmlns:ns1="http://schemas.microsoft.com/sharepoint/v3" xmlns:ns2="9253c88c-d550-4ff1-afdc-d5dc691f60b0" xmlns:ns3="e2f45c07-7bca-4405-864f-00d9a05959a3" xmlns:ns4="b53a2928-5e60-4442-acbe-6b1269bda6c2" targetNamespace="http://schemas.microsoft.com/office/2006/metadata/properties" ma:root="true" ma:fieldsID="edd671a68aba87fae3a954a9f1e50a18" ns1:_="" ns2:_="" ns3:_="" ns4:_="">
    <xsd:import namespace="http://schemas.microsoft.com/sharepoint/v3"/>
    <xsd:import namespace="9253c88c-d550-4ff1-afdc-d5dc691f60b0"/>
    <xsd:import namespace="e2f45c07-7bca-4405-864f-00d9a05959a3"/>
    <xsd:import namespace="b53a2928-5e60-4442-acbe-6b1269bda6c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TaxCatchAllLabel" minOccurs="0"/>
                <xsd:element ref="ns3:ka9b207035bc48f2a4f6a2bfed7195b7" minOccurs="0"/>
                <xsd:element ref="ns1:Name" minOccurs="0"/>
                <xsd:element ref="ns3:f3e7f0a218d8438586e2a8545792c0ef" minOccurs="0"/>
                <xsd:element ref="ns3:mb22360ee3e3407ca28e907eb3b7ca6b" minOccurs="0"/>
                <xsd:element ref="ns3:HNZOwner" minOccurs="0"/>
                <xsd:element ref="ns3:p7110e5651294189b89368865130750f" minOccurs="0"/>
                <xsd:element ref="ns3:p777f0da518742b188a1f7fd5ee91810" minOccurs="0"/>
                <xsd:element ref="ns2:HNZReviewDate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ame" ma:index="12" nillable="true" ma:displayName="Account" ma:internalName="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3c88c-d550-4ff1-afdc-d5dc691f60b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bb8d8b32-2adf-4806-8dfb-0b417084651a}" ma:internalName="TaxCatchAll" ma:showField="CatchAllData" ma:web="b53a2928-5e60-4442-acbe-6b1269bda6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NZReviewDate" ma:index="22" nillable="true" ma:displayName="Review Date" ma:description="Review Date for content" ma:format="DateOnly" ma:internalName="HNZReview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45c07-7bca-4405-864f-00d9a05959a3" elementFormDefault="qualified">
    <xsd:import namespace="http://schemas.microsoft.com/office/2006/documentManagement/types"/>
    <xsd:import namespace="http://schemas.microsoft.com/office/infopath/2007/PartnerControls"/>
    <xsd:element name="TaxCatchAllLabel" ma:index="9" nillable="true" ma:displayName="Taxonomy Catch All Column1" ma:hidden="true" ma:list="{bb8d8b32-2adf-4806-8dfb-0b417084651a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a9b207035bc48f2a4f6a2bfed7195b7" ma:index="10" nillable="true" ma:displayName="Business Function_0" ma:hidden="true" ma:internalName="ka9b207035bc48f2a4f6a2bfed7195b7">
      <xsd:simpleType>
        <xsd:restriction base="dms:Note"/>
      </xsd:simpleType>
    </xsd:element>
    <xsd:element name="f3e7f0a218d8438586e2a8545792c0ef" ma:index="13" nillable="true" ma:taxonomy="true" ma:internalName="f3e7f0a218d8438586e2a8545792c0ef" ma:taxonomyFieldName="HNZTopic" ma:displayName="Topic" ma:default="" ma:fieldId="{f3e7f0a2-18d8-4385-86e2-a8545792c0ef}" ma:taxonomyMulti="true" ma:sspId="ebf29b3f-1e51-457b-ae0c-362182e58074" ma:termSetId="6fc62df7-d99b-474b-a41d-68095636617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b22360ee3e3407ca28e907eb3b7ca6b" ma:index="15" nillable="true" ma:displayName="Status_0" ma:hidden="true" ma:internalName="mb22360ee3e3407ca28e907eb3b7ca6b">
      <xsd:simpleType>
        <xsd:restriction base="dms:Note"/>
      </xsd:simpleType>
    </xsd:element>
    <xsd:element name="HNZOwner" ma:index="17" nillable="true" ma:displayName="Owner" ma:internalName="HNZ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7110e5651294189b89368865130750f" ma:index="18" nillable="true" ma:displayName="Region_0" ma:hidden="true" ma:internalName="p7110e5651294189b89368865130750f">
      <xsd:simpleType>
        <xsd:restriction base="dms:Note"/>
      </xsd:simpleType>
    </xsd:element>
    <xsd:element name="p777f0da518742b188a1f7fd5ee91810" ma:index="20" nillable="true" ma:displayName="Local Area_0" ma:hidden="true" ma:internalName="p777f0da518742b188a1f7fd5ee91810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a2928-5e60-4442-acbe-6b1269bda6c2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1ABBA5-7BAE-4D3B-B3DA-EB38BC15F2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56BF1B-D946-4BDE-ADB9-8EFC5CE6475D}">
  <ds:schemaRefs>
    <ds:schemaRef ds:uri="http://schemas.openxmlformats.org/package/2006/metadata/core-properties"/>
    <ds:schemaRef ds:uri="http://schemas.microsoft.com/office/2006/documentManagement/types"/>
    <ds:schemaRef ds:uri="9253c88c-d550-4ff1-afdc-d5dc691f60b0"/>
    <ds:schemaRef ds:uri="http://www.w3.org/XML/1998/namespace"/>
    <ds:schemaRef ds:uri="http://purl.org/dc/terms/"/>
    <ds:schemaRef ds:uri="http://purl.org/dc/dcmitype/"/>
    <ds:schemaRef ds:uri="b53a2928-5e60-4442-acbe-6b1269bda6c2"/>
    <ds:schemaRef ds:uri="http://schemas.microsoft.com/office/infopath/2007/PartnerControls"/>
    <ds:schemaRef ds:uri="http://purl.org/dc/elements/1.1/"/>
    <ds:schemaRef ds:uri="e2f45c07-7bca-4405-864f-00d9a05959a3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8FE667F-5C13-47D6-83E4-2F5675CF692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884CC5D-9915-4E6D-9E56-14C14F1DC777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B1AEF2F-6019-4CFC-B5E6-E5193D213F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253c88c-d550-4ff1-afdc-d5dc691f60b0"/>
    <ds:schemaRef ds:uri="e2f45c07-7bca-4405-864f-00d9a05959a3"/>
    <ds:schemaRef ds:uri="b53a2928-5e60-4442-acbe-6b1269bda6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template</Template>
  <TotalTime>68</TotalTime>
  <Words>610</Words>
  <Application>Microsoft Office PowerPoint</Application>
  <PresentationFormat>Widescreen</PresentationFormat>
  <Paragraphs>52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Talking to someone can help you feel supported when you need a boost or some guidance.</vt:lpstr>
      <vt:lpstr>Someone to talk to</vt:lpstr>
      <vt:lpstr>Someone to see</vt:lpstr>
      <vt:lpstr>Something  to download</vt:lpstr>
      <vt:lpstr>Access the following free, confidential mental health tools and resources at a time that suits you.</vt:lpstr>
      <vt:lpstr>Download the  Groov App​</vt:lpstr>
      <vt:lpstr>Top Up</vt:lpstr>
      <vt:lpstr>The Mental  Health Foundation</vt:lpstr>
      <vt:lpstr>Visit wellbeingsupport.health.nz or scan the  QR Code for more ways to support your own and others’ mental wellbeing – whether you’re at work, home or in the community.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Marriner</dc:creator>
  <cp:lastModifiedBy>Katherine Wharton</cp:lastModifiedBy>
  <cp:revision>14</cp:revision>
  <dcterms:created xsi:type="dcterms:W3CDTF">2026-04-30T00:20:54Z</dcterms:created>
  <dcterms:modified xsi:type="dcterms:W3CDTF">2026-06-09T21:52:06Z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a95ab5c4-fb87-4c19-9a02-6b24db158de1</vt:lpwstr>
  </property>
  <property fmtid="{D5CDD505-2E9C-101B-9397-08002B2CF9AE}" pid="3" name="HNZLocation">
    <vt:lpwstr/>
  </property>
  <property fmtid="{D5CDD505-2E9C-101B-9397-08002B2CF9AE}" pid="4" name="TaxKeyword">
    <vt:lpwstr/>
  </property>
  <property fmtid="{D5CDD505-2E9C-101B-9397-08002B2CF9AE}" pid="5" name="lcf76f155ced4ddcb4097134ff3c332f">
    <vt:lpwstr/>
  </property>
  <property fmtid="{D5CDD505-2E9C-101B-9397-08002B2CF9AE}" pid="6" name="MediaServiceImageTags">
    <vt:lpwstr/>
  </property>
  <property fmtid="{D5CDD505-2E9C-101B-9397-08002B2CF9AE}" pid="7" name="HNZTeam">
    <vt:lpwstr/>
  </property>
  <property fmtid="{D5CDD505-2E9C-101B-9397-08002B2CF9AE}" pid="8" name="HNZImageCategory">
    <vt:lpwstr/>
  </property>
  <property fmtid="{D5CDD505-2E9C-101B-9397-08002B2CF9AE}" pid="9" name="TaxKeywordTaxHTField">
    <vt:lpwstr/>
  </property>
  <property fmtid="{D5CDD505-2E9C-101B-9397-08002B2CF9AE}" pid="10" name="HNZImageLicenceType">
    <vt:lpwstr/>
  </property>
  <property fmtid="{D5CDD505-2E9C-101B-9397-08002B2CF9AE}" pid="11" name="BusinessFunction">
    <vt:lpwstr/>
  </property>
  <property fmtid="{D5CDD505-2E9C-101B-9397-08002B2CF9AE}" pid="12" name="HNZBusinessUnit">
    <vt:lpwstr/>
  </property>
  <property fmtid="{D5CDD505-2E9C-101B-9397-08002B2CF9AE}" pid="13" name="HNZLocalArea">
    <vt:lpwstr/>
  </property>
  <property fmtid="{D5CDD505-2E9C-101B-9397-08002B2CF9AE}" pid="14" name="HNZRegion">
    <vt:lpwstr/>
  </property>
  <property fmtid="{D5CDD505-2E9C-101B-9397-08002B2CF9AE}" pid="15" name="ContentTypeId">
    <vt:lpwstr>0x010100D5C1E13D20A8554992C24F7EE470E0230050D7F3E7C22FA24DA020196B1C410B78</vt:lpwstr>
  </property>
  <property fmtid="{D5CDD505-2E9C-101B-9397-08002B2CF9AE}" pid="16" name="p777f0da518742b188a1f7fd5ee918100">
    <vt:lpwstr/>
  </property>
  <property fmtid="{D5CDD505-2E9C-101B-9397-08002B2CF9AE}" pid="17" name="HNZStatus">
    <vt:lpwstr>4;#Draft|4dbd6f0d-7021-43d2-a391-03666245495e</vt:lpwstr>
  </property>
  <property fmtid="{D5CDD505-2E9C-101B-9397-08002B2CF9AE}" pid="18" name="p7110e5651294189b89368865130750f0">
    <vt:lpwstr/>
  </property>
  <property fmtid="{D5CDD505-2E9C-101B-9397-08002B2CF9AE}" pid="19" name="mb22360ee3e3407ca28e907eb3b7ca6b0">
    <vt:lpwstr>Draft|4dbd6f0d-7021-43d2-a391-03666245495e</vt:lpwstr>
  </property>
  <property fmtid="{D5CDD505-2E9C-101B-9397-08002B2CF9AE}" pid="20" name="HNZTopic">
    <vt:lpwstr/>
  </property>
  <property fmtid="{D5CDD505-2E9C-101B-9397-08002B2CF9AE}" pid="21" name="ka9b207035bc48f2a4f6a2bfed7195b70">
    <vt:lpwstr/>
  </property>
</Properties>
</file>