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6"/>
  </p:sldMasterIdLst>
  <p:notesMasterIdLst>
    <p:notesMasterId r:id="rId31"/>
  </p:notesMasterIdLst>
  <p:sldIdLst>
    <p:sldId id="256" r:id="rId7"/>
    <p:sldId id="257" r:id="rId8"/>
    <p:sldId id="258" r:id="rId9"/>
    <p:sldId id="281" r:id="rId10"/>
    <p:sldId id="259" r:id="rId11"/>
    <p:sldId id="260" r:id="rId12"/>
    <p:sldId id="261" r:id="rId13"/>
    <p:sldId id="262" r:id="rId14"/>
    <p:sldId id="263" r:id="rId15"/>
    <p:sldId id="266" r:id="rId16"/>
    <p:sldId id="264" r:id="rId17"/>
    <p:sldId id="278" r:id="rId18"/>
    <p:sldId id="267" r:id="rId19"/>
    <p:sldId id="268" r:id="rId20"/>
    <p:sldId id="276" r:id="rId21"/>
    <p:sldId id="269" r:id="rId22"/>
    <p:sldId id="270" r:id="rId23"/>
    <p:sldId id="279" r:id="rId24"/>
    <p:sldId id="271" r:id="rId25"/>
    <p:sldId id="272" r:id="rId26"/>
    <p:sldId id="273" r:id="rId27"/>
    <p:sldId id="275" r:id="rId28"/>
    <p:sldId id="282" r:id="rId29"/>
    <p:sldId id="274" r:id="rId30"/>
  </p:sldIdLst>
  <p:sldSz cx="12192000" cy="6858000"/>
  <p:notesSz cx="6858000" cy="9144000"/>
  <p:embeddedFontLst>
    <p:embeddedFont>
      <p:font typeface="Poppins" panose="00000500000000000000" pitchFamily="2" charset="0"/>
      <p:regular r:id="rId32"/>
      <p:bold r:id="rId33"/>
      <p:italic r:id="rId34"/>
      <p:boldItalic r:id="rId35"/>
    </p:embeddedFont>
    <p:embeddedFont>
      <p:font typeface="Poppins SemiBold" panose="000007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guide id="3" pos="3940">
          <p15:clr>
            <a:srgbClr val="A4A3A4"/>
          </p15:clr>
        </p15:guide>
      </p15:sldGuideLst>
    </p:ext>
    <p:ext uri="{2D200454-40CA-4A62-9FC3-DE9A4176ACB9}">
      <p15:notes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0" roundtripDataSignature="AMtx7mh02ceHuD9wnWobhAwnJpBMZhq+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94660"/>
  </p:normalViewPr>
  <p:slideViewPr>
    <p:cSldViewPr snapToGrid="0">
      <p:cViewPr varScale="1">
        <p:scale>
          <a:sx n="98" d="100"/>
          <a:sy n="98" d="100"/>
        </p:scale>
        <p:origin x="102" y="516"/>
      </p:cViewPr>
      <p:guideLst>
        <p:guide pos="3840"/>
        <p:guide orient="horz" pos="2160"/>
        <p:guide pos="39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Kia </a:t>
            </a:r>
            <a:r>
              <a:rPr lang="en-US" b="1" err="1"/>
              <a:t>ora</a:t>
            </a:r>
            <a:r>
              <a:rPr lang="en-US" b="1"/>
              <a:t> and welcome to "STOP Pressure Injuries using the SSKIN framework."</a:t>
            </a:r>
            <a:r>
              <a:rPr lang="en-US"/>
              <a:t> This presentation is part of a practical resource kit designed to support care workers in preventing pressure injuries. Developed by the Te Waipounamu Working Group, it offers clear, hands-on guidance to promote safe, effective care in everyday practice.</a:t>
            </a:r>
            <a:endParaRPr/>
          </a:p>
        </p:txBody>
      </p:sp>
      <p:sp>
        <p:nvSpPr>
          <p:cNvPr id="44" name="Google Shape;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solidFill>
                  <a:srgbClr val="002060"/>
                </a:solidFill>
                <a:latin typeface="Poppins"/>
                <a:cs typeface="Poppins"/>
              </a:rPr>
              <a:t>Assess for pressure relief equipment</a:t>
            </a:r>
            <a:endParaRPr>
              <a:solidFill>
                <a:srgbClr val="002060"/>
              </a:solidFill>
              <a:latin typeface="Poppins"/>
              <a:cs typeface="Poppins"/>
            </a:endParaRPr>
          </a:p>
        </p:txBody>
      </p:sp>
      <p:sp>
        <p:nvSpPr>
          <p:cNvPr id="125" name="Google Shape;1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200">
                <a:solidFill>
                  <a:srgbClr val="002060"/>
                </a:solidFill>
                <a:latin typeface="Poppins"/>
                <a:ea typeface="Poppins"/>
                <a:cs typeface="Poppins"/>
                <a:sym typeface="Poppins"/>
              </a:rPr>
              <a:t>Stage 1 will resolve if pressure is removed. Discoloured purple or maroon skin that may look like bruising  (suspected deep tissue injury). Ensure devices remove heel pressure, if devices have air cells ensure they are inflated. Keep repositioning on these devices and checking skin for any deterioration.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200">
                <a:solidFill>
                  <a:srgbClr val="002060"/>
                </a:solidFill>
                <a:latin typeface="Poppins"/>
                <a:cs typeface="Poppins"/>
                <a:sym typeface="Poppins"/>
              </a:rPr>
              <a:t>Do not massage red skin or pressure injuries.</a:t>
            </a:r>
            <a:endParaRPr lang="en-NZ"/>
          </a:p>
          <a:p>
            <a:pPr marL="0" lvl="0" indent="0" algn="l" rtl="0">
              <a:spcBef>
                <a:spcPts val="0"/>
              </a:spcBef>
              <a:spcAft>
                <a:spcPts val="0"/>
              </a:spcAft>
              <a:buNone/>
            </a:pPr>
            <a:endParaRPr/>
          </a:p>
        </p:txBody>
      </p:sp>
      <p:sp>
        <p:nvSpPr>
          <p:cNvPr id="105" name="Google Shape;1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solidFill>
                  <a:srgbClr val="002060"/>
                </a:solidFill>
                <a:latin typeface="Poppins"/>
                <a:cs typeface="Poppins"/>
              </a:rPr>
              <a:t>Lack of sensation increases the risk of PIs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NZ" sz="1200" b="0" i="0" u="none" strike="noStrike" cap="none" smtClean="0">
                <a:solidFill>
                  <a:schemeClr val="dk1"/>
                </a:solidFill>
                <a:latin typeface="Arial"/>
                <a:ea typeface="Arial"/>
                <a:cs typeface="Arial"/>
                <a:sym typeface="Arial"/>
              </a:rPr>
              <a:t>12</a:t>
            </a:fld>
            <a:endParaRPr lang="en-NZ"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846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solidFill>
                  <a:srgbClr val="002060"/>
                </a:solidFill>
                <a:latin typeface="Poppins"/>
                <a:cs typeface="Poppins"/>
              </a:rPr>
              <a:t>Assist residents with hand hygiene after toileting and before eating.</a:t>
            </a:r>
            <a:endParaRPr>
              <a:solidFill>
                <a:srgbClr val="002060"/>
              </a:solidFill>
              <a:latin typeface="Poppins"/>
              <a:cs typeface="Poppins"/>
            </a:endParaRPr>
          </a:p>
        </p:txBody>
      </p:sp>
      <p:sp>
        <p:nvSpPr>
          <p:cNvPr id="132" name="Google Shape;1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defRPr/>
            </a:pPr>
            <a:r>
              <a:rPr lang="en-NZ">
                <a:solidFill>
                  <a:srgbClr val="002060"/>
                </a:solidFill>
                <a:latin typeface="Poppins"/>
                <a:cs typeface="Poppins"/>
              </a:rPr>
              <a:t>Reminder that people with disabilities, including those who use wheelchairs or are bedbound, experience higher rates of pressure injury. Encourage/remind the individual to self-reposition regularly. Residents with agitation or dementia use person-centred care approaches (e.g. distraction, music therapy). </a:t>
            </a:r>
            <a:endParaRPr lang="en-US">
              <a:solidFill>
                <a:srgbClr val="002060"/>
              </a:solidFill>
              <a:latin typeface="Poppins"/>
              <a:cs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a:solidFill>
                  <a:srgbClr val="002060"/>
                </a:solidFill>
                <a:latin typeface="Poppins"/>
                <a:cs typeface="Poppins"/>
              </a:rPr>
              <a:t>The NZ Spinal Trust has resources including videos on pressure injury prevention for people with spinal cord injuries (see reference slide).</a:t>
            </a:r>
          </a:p>
          <a:p>
            <a:pPr marL="0" lvl="0" indent="0" algn="l" rtl="0">
              <a:spcBef>
                <a:spcPts val="0"/>
              </a:spcBef>
              <a:spcAft>
                <a:spcPts val="0"/>
              </a:spcAft>
              <a:buNone/>
            </a:pPr>
            <a:endParaRPr>
              <a:solidFill>
                <a:srgbClr val="002060"/>
              </a:solidFill>
              <a:latin typeface="Poppins"/>
              <a:cs typeface="Poppins"/>
            </a:endParaRPr>
          </a:p>
        </p:txBody>
      </p:sp>
      <p:sp>
        <p:nvSpPr>
          <p:cNvPr id="140" name="Google Shape;1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defRPr/>
            </a:pPr>
            <a:r>
              <a:rPr lang="en-NZ">
                <a:solidFill>
                  <a:srgbClr val="002060"/>
                </a:solidFill>
                <a:latin typeface="Poppins"/>
                <a:cs typeface="Poppins"/>
                <a:sym typeface="Poppins"/>
              </a:rPr>
              <a:t>Try this test: When sitting place your hands under your bottom and feel the intensity of your sit bones, lean forward and lie back to feel how the intensity of pressure is increased or reduced.</a:t>
            </a:r>
            <a:endParaRPr lang="en-NZ">
              <a:solidFill>
                <a:srgbClr val="002060"/>
              </a:solidFill>
              <a:latin typeface="Poppins"/>
              <a:cs typeface="Poppins"/>
            </a:endParaRPr>
          </a:p>
          <a:p>
            <a:pPr marL="0" lvl="0" indent="0" algn="l" rtl="0">
              <a:spcBef>
                <a:spcPts val="0"/>
              </a:spcBef>
              <a:spcAft>
                <a:spcPts val="0"/>
              </a:spcAft>
              <a:buNone/>
            </a:pPr>
            <a:endParaRPr>
              <a:solidFill>
                <a:srgbClr val="002060"/>
              </a:solidFill>
              <a:latin typeface="Poppins"/>
              <a:cs typeface="Poppins"/>
            </a:endParaRPr>
          </a:p>
        </p:txBody>
      </p:sp>
      <p:sp>
        <p:nvSpPr>
          <p:cNvPr id="148" name="Google Shape;1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NZ">
                <a:solidFill>
                  <a:srgbClr val="002060"/>
                </a:solidFill>
                <a:latin typeface="Poppins"/>
                <a:cs typeface="Poppins"/>
              </a:rPr>
              <a:t>Bar soap is drying, use a soap substitute instead. Persistent skin redness: A variety of tones of redness may be present. Patients with darker skin tones, the skin may be paler or darker than normal, or purple in colour. If incontinence is not managed it can lead to skin breakdown and infection. </a:t>
            </a:r>
            <a:r>
              <a:rPr lang="en-US">
                <a:solidFill>
                  <a:srgbClr val="002060"/>
                </a:solidFill>
                <a:latin typeface="Poppins"/>
                <a:cs typeface="Poppins"/>
              </a:rPr>
              <a:t>Fungal skin infections are caused by warm, damp environment between skin folds encourages growth of candida species, friction, immunocompromised, incontinence. Symptoms: red, pimple-like bumps, </a:t>
            </a:r>
            <a:r>
              <a:rPr lang="en-US" err="1">
                <a:solidFill>
                  <a:srgbClr val="002060"/>
                </a:solidFill>
                <a:latin typeface="Poppins"/>
                <a:cs typeface="Poppins"/>
              </a:rPr>
              <a:t>odour</a:t>
            </a:r>
            <a:r>
              <a:rPr lang="en-US">
                <a:solidFill>
                  <a:srgbClr val="002060"/>
                </a:solidFill>
                <a:latin typeface="Poppins"/>
                <a:cs typeface="Poppins"/>
              </a:rPr>
              <a:t>, itching and burning. Commonly affected areas include under the breasts, skin folds on the belly or thighs, the armpits and groin. Prevent by skin care regime, separating skin folds with low lint dry wash cloth. Treatment: alert your nurse as antifungal treatment may be required</a:t>
            </a:r>
            <a:endParaRPr lang="en-NZ">
              <a:solidFill>
                <a:srgbClr val="002060"/>
              </a:solidFill>
              <a:latin typeface="Poppins"/>
              <a:cs typeface="Poppins"/>
            </a:endParaRPr>
          </a:p>
          <a:p>
            <a:pPr marL="0" lvl="0" indent="0" algn="l" rtl="0">
              <a:spcBef>
                <a:spcPts val="0"/>
              </a:spcBef>
              <a:spcAft>
                <a:spcPts val="0"/>
              </a:spcAft>
              <a:buNone/>
            </a:pPr>
            <a:endParaRPr>
              <a:solidFill>
                <a:srgbClr val="002060"/>
              </a:solidFill>
              <a:latin typeface="Poppins"/>
              <a:cs typeface="Poppins"/>
            </a:endParaRPr>
          </a:p>
        </p:txBody>
      </p:sp>
      <p:sp>
        <p:nvSpPr>
          <p:cNvPr id="155" name="Google Shape;1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38E84F9E-4893-F59B-168C-CC9ABBCB8F9C}"/>
            </a:ext>
          </a:extLst>
        </p:cNvPr>
        <p:cNvGrpSpPr/>
        <p:nvPr/>
      </p:nvGrpSpPr>
      <p:grpSpPr>
        <a:xfrm>
          <a:off x="0" y="0"/>
          <a:ext cx="0" cy="0"/>
          <a:chOff x="0" y="0"/>
          <a:chExt cx="0" cy="0"/>
        </a:xfrm>
      </p:grpSpPr>
      <p:sp>
        <p:nvSpPr>
          <p:cNvPr id="154" name="Google Shape;154;p15:notes">
            <a:extLst>
              <a:ext uri="{FF2B5EF4-FFF2-40B4-BE49-F238E27FC236}">
                <a16:creationId xmlns:a16="http://schemas.microsoft.com/office/drawing/2014/main" id="{DBF5C94B-5E09-15D2-82CD-B18D2B1EDB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defRPr/>
            </a:pPr>
            <a:r>
              <a:rPr lang="en-NZ">
                <a:solidFill>
                  <a:srgbClr val="002060"/>
                </a:solidFill>
                <a:latin typeface="Poppins"/>
                <a:cs typeface="Poppins"/>
              </a:rPr>
              <a:t>Urinary and faecal incontinence if left for prolonged periods on the skin can cause skin irritation and damage - it is like a burn, wet skin increases friction and breakdown and increases the risk of PIs developing.  Pressure injuries and incontinence can both be present. It is important barrier creams are used to protect the skin from urine and faeces before the skin is red.</a:t>
            </a:r>
          </a:p>
          <a:p>
            <a:pPr marL="0" lvl="0" indent="0" algn="l" rtl="0">
              <a:spcBef>
                <a:spcPts val="0"/>
              </a:spcBef>
              <a:spcAft>
                <a:spcPts val="0"/>
              </a:spcAft>
              <a:buNone/>
            </a:pPr>
            <a:endParaRPr>
              <a:solidFill>
                <a:srgbClr val="002060"/>
              </a:solidFill>
              <a:latin typeface="Poppins"/>
              <a:cs typeface="Poppins"/>
            </a:endParaRPr>
          </a:p>
        </p:txBody>
      </p:sp>
      <p:sp>
        <p:nvSpPr>
          <p:cNvPr id="155" name="Google Shape;155;p15:notes">
            <a:extLst>
              <a:ext uri="{FF2B5EF4-FFF2-40B4-BE49-F238E27FC236}">
                <a16:creationId xmlns:a16="http://schemas.microsoft.com/office/drawing/2014/main" id="{80913500-F6DF-FE8D-9125-5DA5ED1991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64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solidFill>
                  <a:srgbClr val="002060"/>
                </a:solidFill>
                <a:latin typeface="Poppins"/>
                <a:cs typeface="Poppins"/>
              </a:rPr>
              <a:t>Malnutrition is a risk factor for PI development. Nutrition plays an important role in prevention and </a:t>
            </a:r>
            <a:r>
              <a:rPr lang="en-US" err="1">
                <a:solidFill>
                  <a:srgbClr val="002060"/>
                </a:solidFill>
                <a:latin typeface="Poppins"/>
                <a:cs typeface="Poppins"/>
              </a:rPr>
              <a:t>tx</a:t>
            </a:r>
            <a:r>
              <a:rPr lang="en-US">
                <a:solidFill>
                  <a:srgbClr val="002060"/>
                </a:solidFill>
                <a:latin typeface="Poppins"/>
                <a:cs typeface="Poppins"/>
              </a:rPr>
              <a:t> of PIs. Monitor daily food &amp; fluid intake.. Poor oral hygiene increases the risk of systemic diseases such as heart problems, diabetes, respiratory infections hence regular mouth inspections &amp; oral hygiene is essential, If dentures are not cleaned properly they can cause fungal and bacterial infections in the mouth, report and soreness or cracking at the corners of the mouth-bad breath.</a:t>
            </a:r>
          </a:p>
          <a:p>
            <a:r>
              <a:rPr lang="en-US">
                <a:solidFill>
                  <a:srgbClr val="002060"/>
                </a:solidFill>
                <a:latin typeface="Poppins"/>
                <a:cs typeface="Poppins"/>
              </a:rPr>
              <a:t>Nutritional supplement drinks serve chilled &amp; in small volumes during day to ensure they are consumed</a:t>
            </a:r>
          </a:p>
          <a:p>
            <a:pPr marL="0" lvl="0" indent="0" algn="l">
              <a:spcBef>
                <a:spcPts val="0"/>
              </a:spcBef>
              <a:spcAft>
                <a:spcPts val="0"/>
              </a:spcAft>
              <a:buNone/>
            </a:pPr>
            <a:endParaRPr>
              <a:solidFill>
                <a:srgbClr val="002060"/>
              </a:solidFill>
              <a:latin typeface="Poppins"/>
              <a:cs typeface="Poppins"/>
            </a:endParaRPr>
          </a:p>
        </p:txBody>
      </p:sp>
      <p:sp>
        <p:nvSpPr>
          <p:cNvPr id="169" name="Google Shape;1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solidFill>
                  <a:srgbClr val="002060"/>
                </a:solidFill>
                <a:latin typeface="Poppins"/>
                <a:cs typeface="Poppins"/>
              </a:rPr>
              <a:t>Care workers provide more direct resident care than nurses, such as repositioning, continence and hygiene care. Your role is so important to preventing PIs</a:t>
            </a:r>
            <a:endParaRPr>
              <a:solidFill>
                <a:srgbClr val="002060"/>
              </a:solidFill>
              <a:latin typeface="Poppins"/>
              <a:cs typeface="Poppins"/>
            </a:endParaRPr>
          </a:p>
        </p:txBody>
      </p:sp>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ECC5F9D1-8398-DC63-CDC8-0438407E8A43}"/>
            </a:ext>
          </a:extLst>
        </p:cNvPr>
        <p:cNvGrpSpPr/>
        <p:nvPr/>
      </p:nvGrpSpPr>
      <p:grpSpPr>
        <a:xfrm>
          <a:off x="0" y="0"/>
          <a:ext cx="0" cy="0"/>
          <a:chOff x="0" y="0"/>
          <a:chExt cx="0" cy="0"/>
        </a:xfrm>
      </p:grpSpPr>
      <p:sp>
        <p:nvSpPr>
          <p:cNvPr id="175" name="Google Shape;175;p18:notes">
            <a:extLst>
              <a:ext uri="{FF2B5EF4-FFF2-40B4-BE49-F238E27FC236}">
                <a16:creationId xmlns:a16="http://schemas.microsoft.com/office/drawing/2014/main" id="{8B8653D6-4127-75F4-233A-93A3FA08B0D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lang="en-US"/>
          </a:p>
        </p:txBody>
      </p:sp>
      <p:sp>
        <p:nvSpPr>
          <p:cNvPr id="176" name="Google Shape;176;p18:notes">
            <a:extLst>
              <a:ext uri="{FF2B5EF4-FFF2-40B4-BE49-F238E27FC236}">
                <a16:creationId xmlns:a16="http://schemas.microsoft.com/office/drawing/2014/main" id="{AC7F931B-CCF8-1D4B-FBAD-C2DB9E1600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219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F1A55C2E-F8D2-233D-BBB4-07194C924CD1}"/>
            </a:ext>
          </a:extLst>
        </p:cNvPr>
        <p:cNvGrpSpPr/>
        <p:nvPr/>
      </p:nvGrpSpPr>
      <p:grpSpPr>
        <a:xfrm>
          <a:off x="0" y="0"/>
          <a:ext cx="0" cy="0"/>
          <a:chOff x="0" y="0"/>
          <a:chExt cx="0" cy="0"/>
        </a:xfrm>
      </p:grpSpPr>
      <p:sp>
        <p:nvSpPr>
          <p:cNvPr id="175" name="Google Shape;175;p18:notes">
            <a:extLst>
              <a:ext uri="{FF2B5EF4-FFF2-40B4-BE49-F238E27FC236}">
                <a16:creationId xmlns:a16="http://schemas.microsoft.com/office/drawing/2014/main" id="{ADC83D20-77B0-C282-2D1B-C77C2699A8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Char char="•"/>
            </a:pPr>
            <a:r>
              <a:rPr lang="en-US"/>
              <a:t>The NZ Spinal Trust has further resources on their website for more info on preventing PI in residents with spinal cord injuries.</a:t>
            </a:r>
          </a:p>
          <a:p>
            <a:pPr marL="0" lvl="0" indent="0" algn="l">
              <a:spcBef>
                <a:spcPts val="0"/>
              </a:spcBef>
              <a:spcAft>
                <a:spcPts val="0"/>
              </a:spcAft>
              <a:buNone/>
            </a:pPr>
            <a:endParaRPr lang="en-US"/>
          </a:p>
        </p:txBody>
      </p:sp>
      <p:sp>
        <p:nvSpPr>
          <p:cNvPr id="176" name="Google Shape;176;p18:notes">
            <a:extLst>
              <a:ext uri="{FF2B5EF4-FFF2-40B4-BE49-F238E27FC236}">
                <a16:creationId xmlns:a16="http://schemas.microsoft.com/office/drawing/2014/main" id="{FE0190E0-EE62-A26A-1A34-ACEF600DDE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098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defRPr/>
            </a:pPr>
            <a:r>
              <a:rPr lang="en-NZ">
                <a:solidFill>
                  <a:srgbClr val="002060"/>
                </a:solidFill>
                <a:latin typeface="Poppins"/>
                <a:cs typeface="Poppins"/>
              </a:rPr>
              <a:t>Pressure can cause the skin, blood vessels, subcutaneous fat, or muscle tissue to be compressed and sheared internally between internal structures such as bones and an outside surface such as cushions, mattresses or (medical) devices such as catheters. This reduces the blood flow and tissue perfusion leading to a shortage of oxygen and nutrient supply causing an accumulation of waste products eventually leading to cell death. We understand muscle tissue is much more susceptible to ischemia compared to skin. External skin friction is a contributing factor, especially in superficial injuries, while deeper ulcers are linked to more complex processes. Explaining to residents: ‘Standing on the garden hose analogy’.  The heel has a small surface area = higher pressure &amp; has little fat or muscle for cushioning. </a:t>
            </a:r>
          </a:p>
          <a:p>
            <a:pPr>
              <a:defRPr/>
            </a:pPr>
            <a:r>
              <a:rPr lang="en-NZ">
                <a:solidFill>
                  <a:srgbClr val="002060"/>
                </a:solidFill>
                <a:latin typeface="Poppins"/>
                <a:cs typeface="Poppins"/>
              </a:rPr>
              <a:t>Immobility is the leading cause of PIs and hence People with disabilities, who are bed or chair bound are at higher risk of developing these. Also consider loss of sensation so unable to report or move of the affected area and any sudden unwellness leading to </a:t>
            </a:r>
            <a:r>
              <a:rPr lang="en-NZ" err="1">
                <a:solidFill>
                  <a:srgbClr val="002060"/>
                </a:solidFill>
                <a:latin typeface="Poppins"/>
                <a:cs typeface="Poppins"/>
              </a:rPr>
              <a:t>immobilty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a:solidFill>
                <a:srgbClr val="002060"/>
              </a:solidFill>
              <a:latin typeface="Poppins"/>
              <a:cs typeface="Poppins"/>
            </a:endParaRPr>
          </a:p>
          <a:p>
            <a:pPr marL="0" lvl="0" indent="0" algn="l" rtl="0">
              <a:spcBef>
                <a:spcPts val="0"/>
              </a:spcBef>
              <a:spcAft>
                <a:spcPts val="0"/>
              </a:spcAft>
              <a:buNone/>
            </a:pPr>
            <a:endParaRPr>
              <a:solidFill>
                <a:srgbClr val="002060"/>
              </a:solidFill>
              <a:latin typeface="Poppins"/>
              <a:cs typeface="Poppins"/>
            </a:endParaRPr>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D30EAC4-7C90-E239-620D-6FED05D1FDF2}"/>
            </a:ext>
          </a:extLst>
        </p:cNvPr>
        <p:cNvGrpSpPr/>
        <p:nvPr/>
      </p:nvGrpSpPr>
      <p:grpSpPr>
        <a:xfrm>
          <a:off x="0" y="0"/>
          <a:ext cx="0" cy="0"/>
          <a:chOff x="0" y="0"/>
          <a:chExt cx="0" cy="0"/>
        </a:xfrm>
      </p:grpSpPr>
      <p:sp>
        <p:nvSpPr>
          <p:cNvPr id="57" name="Google Shape;57;p3:notes">
            <a:extLst>
              <a:ext uri="{FF2B5EF4-FFF2-40B4-BE49-F238E27FC236}">
                <a16:creationId xmlns:a16="http://schemas.microsoft.com/office/drawing/2014/main" id="{01FC97E0-4187-AA9F-16F3-6DB012C4F59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a:lnSpc>
                <a:spcPct val="90000"/>
              </a:lnSpc>
              <a:buClr>
                <a:srgbClr val="002060"/>
              </a:buClr>
              <a:buSzPts val="2000"/>
              <a:buChar char="•"/>
            </a:pPr>
            <a:r>
              <a:rPr lang="en-NZ" sz="1200">
                <a:solidFill>
                  <a:srgbClr val="002060"/>
                </a:solidFill>
                <a:latin typeface="Poppins"/>
                <a:ea typeface="Poppins"/>
                <a:cs typeface="Poppins"/>
                <a:sym typeface="Poppins"/>
              </a:rPr>
              <a:t>Pressure injuries are staged according to their severity. As care workers</a:t>
            </a:r>
            <a:r>
              <a:rPr lang="en-NZ">
                <a:solidFill>
                  <a:srgbClr val="002060"/>
                </a:solidFill>
                <a:latin typeface="Poppins"/>
                <a:ea typeface="Poppins"/>
                <a:cs typeface="Poppins"/>
                <a:sym typeface="Poppins"/>
              </a:rPr>
              <a:t>,</a:t>
            </a:r>
            <a:r>
              <a:rPr lang="en-NZ" sz="1200">
                <a:solidFill>
                  <a:srgbClr val="002060"/>
                </a:solidFill>
                <a:latin typeface="Poppins"/>
                <a:ea typeface="Poppins"/>
                <a:cs typeface="Poppins"/>
                <a:sym typeface="Poppins"/>
              </a:rPr>
              <a:t> </a:t>
            </a:r>
            <a:r>
              <a:rPr lang="en-NZ">
                <a:solidFill>
                  <a:srgbClr val="002060"/>
                </a:solidFill>
                <a:latin typeface="Poppins"/>
                <a:ea typeface="Poppins"/>
                <a:cs typeface="Poppins"/>
                <a:sym typeface="Poppins"/>
              </a:rPr>
              <a:t>you play a vital role to</a:t>
            </a:r>
            <a:r>
              <a:rPr lang="en-NZ" sz="1200">
                <a:solidFill>
                  <a:srgbClr val="002060"/>
                </a:solidFill>
                <a:latin typeface="Poppins"/>
                <a:ea typeface="Poppins"/>
                <a:cs typeface="Poppins"/>
                <a:sym typeface="Poppins"/>
              </a:rPr>
              <a:t> identify and report stage 1 and SDTI PIs</a:t>
            </a:r>
            <a:r>
              <a:rPr lang="en-NZ">
                <a:solidFill>
                  <a:srgbClr val="002060"/>
                </a:solidFill>
                <a:latin typeface="Poppins"/>
                <a:ea typeface="Poppins"/>
                <a:cs typeface="Poppins"/>
                <a:sym typeface="Poppins"/>
              </a:rPr>
              <a:t> to your nurses and educate your resident</a:t>
            </a:r>
            <a:endParaRPr lang="en-NZ" sz="1200">
              <a:solidFill>
                <a:srgbClr val="002060"/>
              </a:solidFill>
              <a:latin typeface="Poppins"/>
              <a:ea typeface="Poppins"/>
              <a:cs typeface="Poppins"/>
              <a:sym typeface="Poppins"/>
            </a:endParaRPr>
          </a:p>
          <a:p>
            <a:pPr marL="0" lvl="0" indent="0" algn="l" rtl="0">
              <a:spcBef>
                <a:spcPts val="0"/>
              </a:spcBef>
              <a:spcAft>
                <a:spcPts val="0"/>
              </a:spcAft>
              <a:buNone/>
            </a:pPr>
            <a:endParaRPr/>
          </a:p>
        </p:txBody>
      </p:sp>
      <p:sp>
        <p:nvSpPr>
          <p:cNvPr id="58" name="Google Shape;58;p3:notes">
            <a:extLst>
              <a:ext uri="{FF2B5EF4-FFF2-40B4-BE49-F238E27FC236}">
                <a16:creationId xmlns:a16="http://schemas.microsoft.com/office/drawing/2014/main" id="{53F727F4-FD2E-162D-5A14-77919AA605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59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sz="1200">
                <a:solidFill>
                  <a:srgbClr val="002060"/>
                </a:solidFill>
                <a:latin typeface="Poppins"/>
                <a:ea typeface="Poppins"/>
                <a:cs typeface="Poppins"/>
                <a:sym typeface="Poppins"/>
              </a:rPr>
              <a:t>Health &amp; Disability Commissioner investigations have occurred from preventable PIs occurring in care</a:t>
            </a:r>
            <a:endParaRPr/>
          </a:p>
        </p:txBody>
      </p:sp>
      <p:sp>
        <p:nvSpPr>
          <p:cNvPr id="66" name="Google Shape;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solidFill>
                  <a:srgbClr val="002060"/>
                </a:solidFill>
                <a:latin typeface="Poppins"/>
                <a:cs typeface="Poppins"/>
              </a:rPr>
              <a:t>Sadly often pressure reducing equipment is put in place once the PI has developed – the equipment should be used to prevent and manage PIs. Ask your residents if they are comfortable on the these surfaces, if not they need to be reassessed. Physiotherapists and occupational therapists are experts in this area.</a:t>
            </a:r>
            <a:br>
              <a:rPr lang="en-NZ">
                <a:solidFill>
                  <a:srgbClr val="002060"/>
                </a:solidFill>
                <a:latin typeface="Poppins"/>
                <a:cs typeface="Poppins"/>
              </a:rPr>
            </a:br>
            <a:r>
              <a:rPr lang="en-NZ">
                <a:solidFill>
                  <a:srgbClr val="002060"/>
                </a:solidFill>
                <a:latin typeface="Poppins"/>
                <a:cs typeface="Poppins"/>
              </a:rPr>
              <a:t>Immobile residents who have a pressur</a:t>
            </a:r>
            <a:r>
              <a:rPr lang="en-NZ"/>
              <a:t>e </a:t>
            </a:r>
            <a:r>
              <a:rPr lang="en-NZ">
                <a:solidFill>
                  <a:srgbClr val="002060"/>
                </a:solidFill>
                <a:latin typeface="Poppins"/>
                <a:cs typeface="Poppins"/>
              </a:rPr>
              <a:t>relieving mattress still require repositioning.</a:t>
            </a:r>
            <a:endParaRPr>
              <a:solidFill>
                <a:srgbClr val="002060"/>
              </a:solidFill>
              <a:latin typeface="Poppins"/>
              <a:cs typeface="Poppins"/>
            </a:endParaRPr>
          </a:p>
        </p:txBody>
      </p:sp>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a:solidFill>
                  <a:srgbClr val="002060"/>
                </a:solidFill>
                <a:latin typeface="Poppins"/>
                <a:cs typeface="Poppins"/>
                <a:sym typeface="Poppins"/>
              </a:rPr>
              <a:t>Note the mattress indentation (foam fatigue), the cover is cracked (white), allowing body fluid to pass into the foam mattress.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a:solidFill>
                  <a:srgbClr val="002060"/>
                </a:solidFill>
                <a:latin typeface="Poppins"/>
                <a:cs typeface="Poppins"/>
              </a:rPr>
              <a:t>If an air mattress is in place check this daily to ensure it is inflated, air cells can become punctured and should be checked they are in working order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200">
                <a:solidFill>
                  <a:srgbClr val="002060"/>
                </a:solidFill>
                <a:latin typeface="Poppins"/>
                <a:ea typeface="Poppins"/>
                <a:cs typeface="Poppins"/>
                <a:sym typeface="Poppins"/>
              </a:rPr>
              <a:t>	</a:t>
            </a:r>
            <a:endParaRPr lang="en-NZ"/>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sz="1200">
              <a:latin typeface="Poppins"/>
              <a:ea typeface="Poppins"/>
              <a:cs typeface="Poppins"/>
              <a:sym typeface="Poppins"/>
            </a:endParaRPr>
          </a:p>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defRPr/>
            </a:pPr>
            <a:r>
              <a:rPr lang="en-US">
                <a:solidFill>
                  <a:srgbClr val="002060"/>
                </a:solidFill>
                <a:latin typeface="Poppins"/>
                <a:cs typeface="Poppins"/>
              </a:rPr>
              <a:t>Use the pads of four fingers of one hand to palpate for </a:t>
            </a:r>
            <a:r>
              <a:rPr lang="en-NZ">
                <a:solidFill>
                  <a:srgbClr val="002060"/>
                </a:solidFill>
                <a:latin typeface="Poppins"/>
                <a:cs typeface="Poppins"/>
                <a:sym typeface="Poppins"/>
              </a:rPr>
              <a:t>boggy or hard skin</a:t>
            </a:r>
            <a:r>
              <a:rPr lang="en-US">
                <a:solidFill>
                  <a:srgbClr val="002060"/>
                </a:solidFill>
                <a:latin typeface="Poppins"/>
                <a:cs typeface="Poppins"/>
              </a:rPr>
              <a:t>. Research shows that using just a single finger to palpate was not enough to assess this.</a:t>
            </a:r>
          </a:p>
          <a:p>
            <a:r>
              <a:rPr lang="en-US">
                <a:solidFill>
                  <a:srgbClr val="002060"/>
                </a:solidFill>
                <a:latin typeface="Poppins"/>
                <a:cs typeface="Poppins"/>
              </a:rPr>
              <a:t>Use the back of your hand to assess body temperature.</a:t>
            </a:r>
            <a:endParaRPr>
              <a:solidFill>
                <a:srgbClr val="002060"/>
              </a:solidFill>
              <a:latin typeface="Poppins"/>
              <a:cs typeface="Poppins"/>
            </a:endParaRPr>
          </a:p>
        </p:txBody>
      </p:sp>
      <p:sp>
        <p:nvSpPr>
          <p:cNvPr id="98" name="Google Shape;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2337" y="1214438"/>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Poppins"/>
              <a:buNone/>
              <a:defRPr sz="66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682335" y="3602038"/>
            <a:ext cx="8312727" cy="52315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0A1AC"/>
              </a:buClr>
              <a:buSzPts val="3200"/>
              <a:buNone/>
              <a:defRPr sz="3200">
                <a:solidFill>
                  <a:srgbClr val="30A1AC"/>
                </a:solidFill>
                <a:latin typeface="Poppins"/>
                <a:ea typeface="Poppins"/>
                <a:cs typeface="Poppins"/>
                <a:sym typeface="Poppi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
  <p:cSld name="Title and Content ">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
        <p:cNvGrpSpPr/>
        <p:nvPr/>
      </p:nvGrpSpPr>
      <p:grpSpPr>
        <a:xfrm>
          <a:off x="0" y="0"/>
          <a:ext cx="0" cy="0"/>
          <a:chOff x="0" y="0"/>
          <a:chExt cx="0" cy="0"/>
        </a:xfrm>
      </p:grpSpPr>
      <p:sp>
        <p:nvSpPr>
          <p:cNvPr id="19" name="Google Shape;19;p22"/>
          <p:cNvSpPr txBox="1">
            <a:spLocks noGrp="1"/>
          </p:cNvSpPr>
          <p:nvPr>
            <p:ph type="title"/>
          </p:nvPr>
        </p:nvSpPr>
        <p:spPr>
          <a:xfrm>
            <a:off x="838200" y="645682"/>
            <a:ext cx="10515600" cy="7882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2"/>
          <p:cNvSpPr txBox="1">
            <a:spLocks noGrp="1"/>
          </p:cNvSpPr>
          <p:nvPr>
            <p:ph type="body" idx="1"/>
          </p:nvPr>
        </p:nvSpPr>
        <p:spPr>
          <a:xfrm>
            <a:off x="838200" y="1517073"/>
            <a:ext cx="10515600" cy="440620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and text ">
  <p:cSld name="Image and text ">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096000" y="676855"/>
            <a:ext cx="5257800" cy="7882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6096000" y="1517073"/>
            <a:ext cx="5257800" cy="465989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body" idx="2"/>
          </p:nvPr>
        </p:nvSpPr>
        <p:spPr>
          <a:xfrm>
            <a:off x="529936" y="676855"/>
            <a:ext cx="5257800" cy="55001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divide ">
  <p:cSld name="Quote/divide ">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5704491" y="592283"/>
            <a:ext cx="6007760" cy="9737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oppins SemiBold"/>
              <a:buNone/>
              <a:defRPr b="0">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631918" y="498763"/>
            <a:ext cx="4613564" cy="586047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Poppins SemiBold"/>
                <a:ea typeface="Poppins SemiBold"/>
                <a:cs typeface="Poppins SemiBold"/>
                <a:sym typeface="Poppi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24"/>
          <p:cNvSpPr txBox="1">
            <a:spLocks noGrp="1"/>
          </p:cNvSpPr>
          <p:nvPr>
            <p:ph type="body" idx="2"/>
          </p:nvPr>
        </p:nvSpPr>
        <p:spPr>
          <a:xfrm>
            <a:off x="5704609" y="1517073"/>
            <a:ext cx="6005946" cy="465989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ey stats/info ">
  <p:cSld name="Key stats/info ">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
        <p:cNvGrpSpPr/>
        <p:nvPr/>
      </p:nvGrpSpPr>
      <p:grpSpPr>
        <a:xfrm>
          <a:off x="0" y="0"/>
          <a:ext cx="0" cy="0"/>
          <a:chOff x="0" y="0"/>
          <a:chExt cx="0" cy="0"/>
        </a:xfrm>
      </p:grpSpPr>
      <p:sp>
        <p:nvSpPr>
          <p:cNvPr id="30" name="Google Shape;30;p25"/>
          <p:cNvSpPr txBox="1">
            <a:spLocks noGrp="1"/>
          </p:cNvSpPr>
          <p:nvPr>
            <p:ph type="body" idx="1"/>
          </p:nvPr>
        </p:nvSpPr>
        <p:spPr>
          <a:xfrm>
            <a:off x="654627" y="1617044"/>
            <a:ext cx="3356264" cy="37862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2"/>
          </p:nvPr>
        </p:nvSpPr>
        <p:spPr>
          <a:xfrm>
            <a:off x="4404014" y="1617046"/>
            <a:ext cx="3356264" cy="37862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3"/>
          </p:nvPr>
        </p:nvSpPr>
        <p:spPr>
          <a:xfrm>
            <a:off x="8201891" y="1617045"/>
            <a:ext cx="3335482" cy="37862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189258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Poppins"/>
              <a:buNone/>
              <a:defRPr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Key stats/info ">
  <p:cSld name="1_Key stats/info ">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
        <p:cNvGrpSpPr/>
        <p:nvPr/>
      </p:nvGrpSpPr>
      <p:grpSpPr>
        <a:xfrm>
          <a:off x="0" y="0"/>
          <a:ext cx="0" cy="0"/>
          <a:chOff x="0" y="0"/>
          <a:chExt cx="0" cy="0"/>
        </a:xfrm>
      </p:grpSpPr>
      <p:sp>
        <p:nvSpPr>
          <p:cNvPr id="36" name="Google Shape;36;p27"/>
          <p:cNvSpPr txBox="1">
            <a:spLocks noGrp="1"/>
          </p:cNvSpPr>
          <p:nvPr>
            <p:ph type="body" idx="1"/>
          </p:nvPr>
        </p:nvSpPr>
        <p:spPr>
          <a:xfrm>
            <a:off x="654627" y="1617044"/>
            <a:ext cx="3356264" cy="37862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body" idx="2"/>
          </p:nvPr>
        </p:nvSpPr>
        <p:spPr>
          <a:xfrm>
            <a:off x="4404014" y="1617046"/>
            <a:ext cx="3356264" cy="37862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7"/>
          <p:cNvSpPr txBox="1">
            <a:spLocks noGrp="1"/>
          </p:cNvSpPr>
          <p:nvPr>
            <p:ph type="body" idx="3"/>
          </p:nvPr>
        </p:nvSpPr>
        <p:spPr>
          <a:xfrm>
            <a:off x="8201891" y="1617045"/>
            <a:ext cx="3335482" cy="37862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End slide">
  <p:cSld name="1_End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838200" y="189258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Poppins"/>
              <a:buNone/>
              <a:defRPr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oppins SemiBold"/>
              <a:buNone/>
              <a:defRPr sz="4400" b="0" i="0" u="none" strike="noStrike" cap="none">
                <a:solidFill>
                  <a:schemeClr val="dk1"/>
                </a:solidFill>
                <a:latin typeface="Poppins SemiBold"/>
                <a:ea typeface="Poppins SemiBold"/>
                <a:cs typeface="Poppins SemiBold"/>
                <a:sym typeface="Poppi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CBEC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CBEC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CBEC5"/>
                </a:solidFill>
                <a:latin typeface="Arial"/>
                <a:ea typeface="Arial"/>
                <a:cs typeface="Arial"/>
                <a:sym typeface="Arial"/>
              </a:defRPr>
            </a:lvl1pPr>
            <a:lvl2pPr marL="0" marR="0" lvl="1" indent="0" algn="r" rtl="0">
              <a:spcBef>
                <a:spcPts val="0"/>
              </a:spcBef>
              <a:buNone/>
              <a:defRPr sz="1200" b="0" i="0" u="none" strike="noStrike" cap="none">
                <a:solidFill>
                  <a:srgbClr val="8CBEC5"/>
                </a:solidFill>
                <a:latin typeface="Arial"/>
                <a:ea typeface="Arial"/>
                <a:cs typeface="Arial"/>
                <a:sym typeface="Arial"/>
              </a:defRPr>
            </a:lvl2pPr>
            <a:lvl3pPr marL="0" marR="0" lvl="2" indent="0" algn="r" rtl="0">
              <a:spcBef>
                <a:spcPts val="0"/>
              </a:spcBef>
              <a:buNone/>
              <a:defRPr sz="1200" b="0" i="0" u="none" strike="noStrike" cap="none">
                <a:solidFill>
                  <a:srgbClr val="8CBEC5"/>
                </a:solidFill>
                <a:latin typeface="Arial"/>
                <a:ea typeface="Arial"/>
                <a:cs typeface="Arial"/>
                <a:sym typeface="Arial"/>
              </a:defRPr>
            </a:lvl3pPr>
            <a:lvl4pPr marL="0" marR="0" lvl="3" indent="0" algn="r" rtl="0">
              <a:spcBef>
                <a:spcPts val="0"/>
              </a:spcBef>
              <a:buNone/>
              <a:defRPr sz="1200" b="0" i="0" u="none" strike="noStrike" cap="none">
                <a:solidFill>
                  <a:srgbClr val="8CBEC5"/>
                </a:solidFill>
                <a:latin typeface="Arial"/>
                <a:ea typeface="Arial"/>
                <a:cs typeface="Arial"/>
                <a:sym typeface="Arial"/>
              </a:defRPr>
            </a:lvl4pPr>
            <a:lvl5pPr marL="0" marR="0" lvl="4" indent="0" algn="r" rtl="0">
              <a:spcBef>
                <a:spcPts val="0"/>
              </a:spcBef>
              <a:buNone/>
              <a:defRPr sz="1200" b="0" i="0" u="none" strike="noStrike" cap="none">
                <a:solidFill>
                  <a:srgbClr val="8CBEC5"/>
                </a:solidFill>
                <a:latin typeface="Arial"/>
                <a:ea typeface="Arial"/>
                <a:cs typeface="Arial"/>
                <a:sym typeface="Arial"/>
              </a:defRPr>
            </a:lvl5pPr>
            <a:lvl6pPr marL="0" marR="0" lvl="5" indent="0" algn="r" rtl="0">
              <a:spcBef>
                <a:spcPts val="0"/>
              </a:spcBef>
              <a:buNone/>
              <a:defRPr sz="1200" b="0" i="0" u="none" strike="noStrike" cap="none">
                <a:solidFill>
                  <a:srgbClr val="8CBEC5"/>
                </a:solidFill>
                <a:latin typeface="Arial"/>
                <a:ea typeface="Arial"/>
                <a:cs typeface="Arial"/>
                <a:sym typeface="Arial"/>
              </a:defRPr>
            </a:lvl6pPr>
            <a:lvl7pPr marL="0" marR="0" lvl="6" indent="0" algn="r" rtl="0">
              <a:spcBef>
                <a:spcPts val="0"/>
              </a:spcBef>
              <a:buNone/>
              <a:defRPr sz="1200" b="0" i="0" u="none" strike="noStrike" cap="none">
                <a:solidFill>
                  <a:srgbClr val="8CBEC5"/>
                </a:solidFill>
                <a:latin typeface="Arial"/>
                <a:ea typeface="Arial"/>
                <a:cs typeface="Arial"/>
                <a:sym typeface="Arial"/>
              </a:defRPr>
            </a:lvl7pPr>
            <a:lvl8pPr marL="0" marR="0" lvl="7" indent="0" algn="r" rtl="0">
              <a:spcBef>
                <a:spcPts val="0"/>
              </a:spcBef>
              <a:buNone/>
              <a:defRPr sz="1200" b="0" i="0" u="none" strike="noStrike" cap="none">
                <a:solidFill>
                  <a:srgbClr val="8CBEC5"/>
                </a:solidFill>
                <a:latin typeface="Arial"/>
                <a:ea typeface="Arial"/>
                <a:cs typeface="Arial"/>
                <a:sym typeface="Arial"/>
              </a:defRPr>
            </a:lvl8pPr>
            <a:lvl9pPr marL="0" marR="0" lvl="8" indent="0" algn="r" rtl="0">
              <a:spcBef>
                <a:spcPts val="0"/>
              </a:spcBef>
              <a:buNone/>
              <a:defRPr sz="1200" b="0" i="0" u="none" strike="noStrike" cap="none">
                <a:solidFill>
                  <a:srgbClr val="8CBEC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3.xml"/><Relationship Id="rId7" Type="http://schemas.openxmlformats.org/officeDocument/2006/relationships/image" Target="../media/image17.jpe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6.jpeg"/><Relationship Id="rId5" Type="http://schemas.openxmlformats.org/officeDocument/2006/relationships/hyperlink" Target="https://dermnetnz.org/topics/pressure-ulcer" TargetMode="External"/><Relationship Id="rId4" Type="http://schemas.openxmlformats.org/officeDocument/2006/relationships/notesSlide" Target="../notesSlides/notesSlide10.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media11.mp3"/><Relationship Id="rId7" Type="http://schemas.openxmlformats.org/officeDocument/2006/relationships/image" Target="../media/image20.jpeg"/><Relationship Id="rId2" Type="http://schemas.microsoft.com/office/2007/relationships/media" Target="../media/media11.mp3"/><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notesSlide" Target="../notesSlides/notesSlide11.xml"/><Relationship Id="rId10" Type="http://schemas.openxmlformats.org/officeDocument/2006/relationships/image" Target="../media/image6.png"/><Relationship Id="rId4" Type="http://schemas.openxmlformats.org/officeDocument/2006/relationships/slideLayout" Target="../slideLayouts/slideLayout3.xml"/><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25.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28.jpe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7" Type="http://schemas.openxmlformats.org/officeDocument/2006/relationships/image" Target="../media/image6.png"/><Relationship Id="rId2" Type="http://schemas.microsoft.com/office/2007/relationships/media" Target="../media/media14.mp3"/><Relationship Id="rId1" Type="http://schemas.openxmlformats.org/officeDocument/2006/relationships/tags" Target="../tags/tag4.xml"/><Relationship Id="rId6" Type="http://schemas.openxmlformats.org/officeDocument/2006/relationships/image" Target="../media/image29.gif"/><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6.pn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6.png"/><Relationship Id="rId5" Type="http://schemas.openxmlformats.org/officeDocument/2006/relationships/image" Target="../media/image32.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34.jpe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hyperlink" Target="https://dermnetnz.org/topics/incontinence-associated-dermatitis" TargetMode="External"/><Relationship Id="rId5" Type="http://schemas.openxmlformats.org/officeDocument/2006/relationships/image" Target="../media/image33.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hyperlink" Target="https://dermnetnz.org/topics/incontinence-associated-dermatitis" TargetMode="External"/><Relationship Id="rId5" Type="http://schemas.openxmlformats.org/officeDocument/2006/relationships/image" Target="../media/image35.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audio" Target="../media/media21.mp3"/><Relationship Id="rId2" Type="http://schemas.microsoft.com/office/2007/relationships/media" Target="../media/media21.mp3"/><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2.mp3"/><Relationship Id="rId1" Type="http://schemas.microsoft.com/office/2007/relationships/media" Target="../media/media22.mp3"/><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hyperlink" Target="https://www.hqsc.govt.nz/resources/resource-library/pressure-injury-whara-pehanga-frailty-care-guides-2023/" TargetMode="External"/><Relationship Id="rId13" Type="http://schemas.openxmlformats.org/officeDocument/2006/relationships/image" Target="../media/image6.png"/><Relationship Id="rId3" Type="http://schemas.openxmlformats.org/officeDocument/2006/relationships/audio" Target="../media/media23.mp3"/><Relationship Id="rId7" Type="http://schemas.openxmlformats.org/officeDocument/2006/relationships/hyperlink" Target="http://www.woundsinternational.com/" TargetMode="External"/><Relationship Id="rId12" Type="http://schemas.openxmlformats.org/officeDocument/2006/relationships/hyperlink" Target="https://nzwcs.org.nz/" TargetMode="External"/><Relationship Id="rId2" Type="http://schemas.microsoft.com/office/2007/relationships/media" Target="../media/media23.mp3"/><Relationship Id="rId1" Type="http://schemas.openxmlformats.org/officeDocument/2006/relationships/tags" Target="../tags/tag6.xml"/><Relationship Id="rId6" Type="http://schemas.openxmlformats.org/officeDocument/2006/relationships/hyperlink" Target="http://www.ucvvgent.be/" TargetMode="External"/><Relationship Id="rId11" Type="http://schemas.openxmlformats.org/officeDocument/2006/relationships/hyperlink" Target="https://nzspinaltrust.org.nz/new-to-sci/skin-care/pressure-areas/" TargetMode="External"/><Relationship Id="rId5" Type="http://schemas.openxmlformats.org/officeDocument/2006/relationships/notesSlide" Target="../notesSlides/notesSlide22.xml"/><Relationship Id="rId10" Type="http://schemas.openxmlformats.org/officeDocument/2006/relationships/hyperlink" Target="https://internationalguideline.com" TargetMode="External"/><Relationship Id="rId4" Type="http://schemas.openxmlformats.org/officeDocument/2006/relationships/slideLayout" Target="../slideLayouts/slideLayout3.xml"/><Relationship Id="rId9" Type="http://schemas.openxmlformats.org/officeDocument/2006/relationships/hyperlink" Target="https://aus01.safelinks.protection.outlook.com/?url=https%3A%2F%2Fwww.nzda.org.nz%2Fassets%2Fresources%2FOrder_Resources%2FHealthy_Mouth_Healthy_Ageing.pdf&amp;data=05%7C02%7CAmanda.Pagan%40southerndhb.govt.nz%7C08312d8708c14e5dbf2808ddf00d5040%7C45107a8c6d7c411e9a7f787684a303df%7C0%7C0%7C638930662364687057%7CUnknown%7CTWFpbGZsb3d8eyJFbXB0eU1hcGkiOnRydWUsIlYiOiIwLjAuMDAwMCIsIlAiOiJXaW4zMiIsIkFOIjoiTWFpbCIsIldUIjoyfQ%3D%3D%7C0%7C%7C%7C&amp;sdata=bkGWpPZfj%2FpNOmbS9NnqpSdikcHzimpbPgZssmKO67A%3D&amp;reserved=0"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4.mp3"/><Relationship Id="rId1" Type="http://schemas.microsoft.com/office/2007/relationships/media" Target="../media/media24.mp3"/><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7" Type="http://schemas.openxmlformats.org/officeDocument/2006/relationships/image" Target="../media/image6.png"/><Relationship Id="rId2" Type="http://schemas.microsoft.com/office/2007/relationships/media" Target="../media/media4.mp3"/><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7" Type="http://schemas.openxmlformats.org/officeDocument/2006/relationships/image" Target="../media/image6.png"/><Relationship Id="rId2" Type="http://schemas.microsoft.com/office/2007/relationships/media" Target="../media/media7.mp3"/><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3052163" y="1152986"/>
            <a:ext cx="8523707" cy="257651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6600"/>
              <a:buFont typeface="Poppins"/>
              <a:buNone/>
            </a:pPr>
            <a:r>
              <a:rPr lang="en-NZ" sz="6600" b="1" i="0" u="none" strike="noStrike" cap="none">
                <a:solidFill>
                  <a:schemeClr val="dk1"/>
                </a:solidFill>
                <a:latin typeface="Poppins"/>
                <a:ea typeface="Poppins"/>
                <a:cs typeface="Poppins"/>
                <a:sym typeface="Poppins"/>
              </a:rPr>
              <a:t>Pressure Injuries </a:t>
            </a:r>
            <a:endParaRPr sz="6600" b="1" i="0" u="none" strike="noStrike" cap="none">
              <a:solidFill>
                <a:schemeClr val="dk1"/>
              </a:solidFill>
              <a:latin typeface="Poppins"/>
              <a:ea typeface="Poppins"/>
              <a:cs typeface="Poppins"/>
              <a:sym typeface="Poppins"/>
            </a:endParaRPr>
          </a:p>
          <a:p>
            <a:pPr marL="0" marR="0" lvl="0" indent="0" algn="l" rtl="0">
              <a:lnSpc>
                <a:spcPct val="90000"/>
              </a:lnSpc>
              <a:spcBef>
                <a:spcPts val="0"/>
              </a:spcBef>
              <a:spcAft>
                <a:spcPts val="0"/>
              </a:spcAft>
              <a:buClr>
                <a:schemeClr val="dk1"/>
              </a:buClr>
              <a:buSzPts val="6600"/>
              <a:buFont typeface="Poppins"/>
              <a:buNone/>
            </a:pPr>
            <a:r>
              <a:rPr lang="en-NZ" sz="6600" b="1" i="0" u="none" strike="noStrike" cap="none">
                <a:solidFill>
                  <a:schemeClr val="dk1"/>
                </a:solidFill>
                <a:latin typeface="Poppins"/>
                <a:ea typeface="Poppins"/>
                <a:cs typeface="Poppins"/>
                <a:sym typeface="Poppins"/>
              </a:rPr>
              <a:t>using </a:t>
            </a:r>
            <a:r>
              <a:rPr lang="en-NZ" sz="6600" b="1" i="0" u="none" strike="noStrike" cap="none">
                <a:solidFill>
                  <a:schemeClr val="lt1"/>
                </a:solidFill>
                <a:latin typeface="Poppins"/>
                <a:ea typeface="Poppins"/>
                <a:cs typeface="Poppins"/>
                <a:sym typeface="Poppins"/>
              </a:rPr>
              <a:t>SSKIN</a:t>
            </a:r>
            <a:endParaRPr/>
          </a:p>
        </p:txBody>
      </p:sp>
      <p:pic>
        <p:nvPicPr>
          <p:cNvPr id="47" name="Google Shape;47;p1" descr="C:\Users\mandy\AppData\Local\Microsoft\Windows\Temporary Internet Files\Content.IE5\MA4S0BNX\Italian_traffic_signs_-_fermarsi_e_dare_precedenza_-_stop.svg[1].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6197" y="1621051"/>
            <a:ext cx="1980949" cy="1980949"/>
          </a:xfrm>
          <a:prstGeom prst="rect">
            <a:avLst/>
          </a:prstGeom>
          <a:noFill/>
          <a:ln>
            <a:noFill/>
          </a:ln>
        </p:spPr>
      </p:pic>
      <p:sp>
        <p:nvSpPr>
          <p:cNvPr id="48" name="Google Shape;48;p1"/>
          <p:cNvSpPr txBox="1"/>
          <p:nvPr/>
        </p:nvSpPr>
        <p:spPr>
          <a:xfrm>
            <a:off x="334142" y="4822226"/>
            <a:ext cx="5925143"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400" b="0" i="0" u="none" strike="noStrike" cap="none">
                <a:solidFill>
                  <a:schemeClr val="lt1"/>
                </a:solidFill>
                <a:latin typeface="Poppins SemiBold"/>
                <a:ea typeface="Poppins SemiBold"/>
                <a:cs typeface="Poppins SemiBold"/>
                <a:sym typeface="Poppins SemiBold"/>
              </a:rPr>
              <a:t>Care Worker Training Module</a:t>
            </a:r>
            <a:endParaRPr sz="1800">
              <a:solidFill>
                <a:schemeClr val="lt1"/>
              </a:solidFill>
              <a:latin typeface="Poppins SemiBold"/>
              <a:ea typeface="Poppins SemiBold"/>
              <a:cs typeface="Poppins SemiBold"/>
              <a:sym typeface="Poppins SemiBold"/>
            </a:endParaRPr>
          </a:p>
          <a:p>
            <a:pPr marL="0" marR="0" lvl="0" indent="0" algn="l" rtl="0">
              <a:spcBef>
                <a:spcPts val="0"/>
              </a:spcBef>
              <a:spcAft>
                <a:spcPts val="0"/>
              </a:spcAft>
              <a:buNone/>
            </a:pPr>
            <a:r>
              <a:rPr lang="en-NZ" sz="1400">
                <a:solidFill>
                  <a:schemeClr val="lt1"/>
                </a:solidFill>
                <a:latin typeface="Poppins SemiBold"/>
                <a:ea typeface="Poppins SemiBold"/>
                <a:cs typeface="Poppins SemiBold"/>
                <a:sym typeface="Poppins SemiBold"/>
              </a:rPr>
              <a:t>Created by the Te Waipounamu | South Island Aged Residential Care Pressure Injury Prevention Working Group </a:t>
            </a:r>
            <a:r>
              <a:rPr lang="en-NZ">
                <a:solidFill>
                  <a:schemeClr val="lt1"/>
                </a:solidFill>
                <a:latin typeface="Poppins SemiBold"/>
                <a:ea typeface="Poppins SemiBold"/>
                <a:cs typeface="Poppins SemiBold"/>
                <a:sym typeface="Poppins SemiBold"/>
              </a:rPr>
              <a:t>2025</a:t>
            </a:r>
          </a:p>
          <a:p>
            <a:pPr marL="0" marR="0" lvl="0" indent="0" algn="l" rtl="0">
              <a:spcBef>
                <a:spcPts val="0"/>
              </a:spcBef>
              <a:spcAft>
                <a:spcPts val="0"/>
              </a:spcAft>
              <a:buNone/>
            </a:pPr>
            <a:r>
              <a:rPr lang="en-NZ">
                <a:solidFill>
                  <a:schemeClr val="lt1"/>
                </a:solidFill>
                <a:latin typeface="Poppins SemiBold"/>
                <a:cs typeface="Poppins SemiBold"/>
                <a:sym typeface="Poppins SemiBold"/>
              </a:rPr>
              <a:t>Presenter: Mandy Pagan CNS Wound Health NZ Southern</a:t>
            </a:r>
            <a:endParaRPr>
              <a:solidFill>
                <a:schemeClr val="lt1"/>
              </a:solidFill>
              <a:latin typeface="Poppins SemiBold"/>
              <a:cs typeface="Poppins SemiBold"/>
              <a:sym typeface="Poppins SemiBold"/>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23" name="Audio 22">
            <a:hlinkClick r:id="" action="ppaction://media"/>
            <a:extLst>
              <a:ext uri="{FF2B5EF4-FFF2-40B4-BE49-F238E27FC236}">
                <a16:creationId xmlns:a16="http://schemas.microsoft.com/office/drawing/2014/main" id="{3D964A4F-7F4D-40F9-277F-C5F0D6EB33D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26261"/>
    </mc:Choice>
    <mc:Fallback xmlns="">
      <p:transition spd="slow" advTm="26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1"/>
          <p:cNvSpPr txBox="1">
            <a:spLocks noGrp="1"/>
          </p:cNvSpPr>
          <p:nvPr>
            <p:ph type="title"/>
          </p:nvPr>
        </p:nvSpPr>
        <p:spPr>
          <a:xfrm>
            <a:off x="944545" y="522514"/>
            <a:ext cx="9856754" cy="7021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Poppins SemiBold"/>
              <a:buNone/>
            </a:pPr>
            <a:r>
              <a:rPr lang="en-NZ" sz="4800" b="1">
                <a:solidFill>
                  <a:schemeClr val="dk2"/>
                </a:solidFill>
              </a:rPr>
              <a:t>RED SKIN </a:t>
            </a:r>
            <a:r>
              <a:rPr lang="en-NZ" sz="4800" b="1"/>
              <a:t>ALERT!</a:t>
            </a:r>
            <a:endParaRPr/>
          </a:p>
        </p:txBody>
      </p:sp>
      <p:sp>
        <p:nvSpPr>
          <p:cNvPr id="128" name="Google Shape;128;p11"/>
          <p:cNvSpPr txBox="1"/>
          <p:nvPr/>
        </p:nvSpPr>
        <p:spPr>
          <a:xfrm>
            <a:off x="7566078" y="4083061"/>
            <a:ext cx="4165024"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a:solidFill>
                  <a:schemeClr val="accent1">
                    <a:lumMod val="75000"/>
                  </a:schemeClr>
                </a:solidFill>
                <a:latin typeface="Poppins"/>
                <a:ea typeface="Poppins"/>
                <a:cs typeface="Poppins"/>
                <a:sym typeface="Poppins"/>
              </a:rPr>
              <a:t>Stage 1 pressure injury: </a:t>
            </a:r>
            <a:r>
              <a:rPr lang="en-NZ" sz="1800">
                <a:solidFill>
                  <a:srgbClr val="FF0000"/>
                </a:solidFill>
                <a:latin typeface="Poppins"/>
                <a:ea typeface="Poppins"/>
                <a:cs typeface="Poppins"/>
                <a:sym typeface="Poppins"/>
              </a:rPr>
              <a:t>red</a:t>
            </a:r>
            <a:r>
              <a:rPr lang="en-NZ" sz="1800">
                <a:solidFill>
                  <a:srgbClr val="002060"/>
                </a:solidFill>
                <a:latin typeface="Poppins"/>
                <a:ea typeface="Poppins"/>
                <a:cs typeface="Poppins"/>
                <a:sym typeface="Poppins"/>
              </a:rPr>
              <a:t> skin areas that </a:t>
            </a:r>
            <a:r>
              <a:rPr lang="en-NZ" sz="1800">
                <a:solidFill>
                  <a:srgbClr val="FF0000"/>
                </a:solidFill>
                <a:latin typeface="Poppins"/>
                <a:ea typeface="Poppins"/>
                <a:cs typeface="Poppins"/>
                <a:sym typeface="Poppins"/>
              </a:rPr>
              <a:t>stay red </a:t>
            </a:r>
            <a:r>
              <a:rPr lang="en-NZ" sz="1800">
                <a:solidFill>
                  <a:srgbClr val="002060"/>
                </a:solidFill>
                <a:latin typeface="Poppins"/>
                <a:ea typeface="Poppins"/>
                <a:cs typeface="Poppins"/>
                <a:sym typeface="Poppins"/>
              </a:rPr>
              <a:t>when pressed. </a:t>
            </a:r>
            <a:r>
              <a:rPr lang="en-NZ" sz="1800" u="sng">
                <a:solidFill>
                  <a:srgbClr val="002060"/>
                </a:solidFill>
                <a:latin typeface="Poppins"/>
                <a:ea typeface="Poppins"/>
                <a:cs typeface="Poppins"/>
                <a:sym typeface="Poppins"/>
              </a:rPr>
              <a:t>Remove </a:t>
            </a:r>
            <a:r>
              <a:rPr lang="en-NZ" sz="1800">
                <a:solidFill>
                  <a:srgbClr val="002060"/>
                </a:solidFill>
                <a:latin typeface="Poppins"/>
                <a:ea typeface="Poppins"/>
                <a:cs typeface="Poppins"/>
                <a:sym typeface="Poppins"/>
              </a:rPr>
              <a:t>any pressure and inform</a:t>
            </a:r>
            <a:r>
              <a:rPr lang="en-NZ" sz="1800">
                <a:solidFill>
                  <a:schemeClr val="dk1"/>
                </a:solidFill>
                <a:latin typeface="Poppins"/>
                <a:ea typeface="Poppins"/>
                <a:cs typeface="Poppins"/>
                <a:sym typeface="Poppins"/>
              </a:rPr>
              <a:t> </a:t>
            </a:r>
            <a:r>
              <a:rPr lang="en-NZ" sz="1800">
                <a:solidFill>
                  <a:srgbClr val="002060"/>
                </a:solidFill>
                <a:latin typeface="Poppins"/>
                <a:ea typeface="Poppins"/>
                <a:cs typeface="Poppins"/>
                <a:sym typeface="Poppins"/>
              </a:rPr>
              <a:t>the nurse.</a:t>
            </a:r>
            <a:endParaRPr sz="1800">
              <a:latin typeface="Poppins"/>
              <a:ea typeface="Poppins"/>
              <a:cs typeface="Poppins"/>
              <a:sym typeface="Poppins"/>
            </a:endParaRPr>
          </a:p>
          <a:p>
            <a:pPr marL="0" marR="0" lvl="0" indent="0" algn="l" rtl="0">
              <a:spcBef>
                <a:spcPts val="0"/>
              </a:spcBef>
              <a:spcAft>
                <a:spcPts val="0"/>
              </a:spcAft>
              <a:buNone/>
            </a:pPr>
            <a:endParaRPr sz="1800">
              <a:solidFill>
                <a:srgbClr val="002060"/>
              </a:solidFill>
              <a:latin typeface="Poppins"/>
              <a:ea typeface="Poppins"/>
              <a:cs typeface="Poppins"/>
              <a:sym typeface="Poppins"/>
            </a:endParaRPr>
          </a:p>
          <a:p>
            <a:r>
              <a:rPr lang="en-US">
                <a:solidFill>
                  <a:schemeClr val="bg2"/>
                </a:solidFill>
                <a:latin typeface="Poppins"/>
                <a:ea typeface="Poppins"/>
                <a:cs typeface="Poppins"/>
              </a:rPr>
              <a:t>Image sourced from </a:t>
            </a:r>
            <a:r>
              <a:rPr lang="en-US">
                <a:solidFill>
                  <a:schemeClr val="bg2"/>
                </a:solidFill>
                <a:latin typeface="Poppins"/>
                <a:ea typeface="Poppins"/>
                <a:cs typeface="Poppins"/>
                <a:hlinkClick r:id="rId5">
                  <a:extLst>
                    <a:ext uri="{A12FA001-AC4F-418D-AE19-62706E023703}">
                      <ahyp:hlinkClr xmlns:ahyp="http://schemas.microsoft.com/office/drawing/2018/hyperlinkcolor" val="tx"/>
                    </a:ext>
                  </a:extLst>
                </a:hlinkClick>
              </a:rPr>
              <a:t>DermNet</a:t>
            </a:r>
            <a:endParaRPr lang="en-NZ">
              <a:solidFill>
                <a:schemeClr val="bg2"/>
              </a:solidFill>
              <a:ea typeface="Poppins"/>
            </a:endParaRPr>
          </a:p>
          <a:p>
            <a:pPr marL="0" marR="0" lvl="0" indent="0" algn="l">
              <a:spcBef>
                <a:spcPts val="0"/>
              </a:spcBef>
              <a:spcAft>
                <a:spcPts val="0"/>
              </a:spcAft>
              <a:buNone/>
            </a:pPr>
            <a:endParaRPr lang="en-NZ" sz="1800">
              <a:solidFill>
                <a:srgbClr val="002060"/>
              </a:solidFill>
              <a:latin typeface="Poppins"/>
              <a:ea typeface="Poppins"/>
              <a:cs typeface="Poppins"/>
            </a:endParaRPr>
          </a:p>
          <a:p>
            <a:pPr marL="0" marR="0" lvl="0" indent="0" algn="l" rtl="0">
              <a:spcBef>
                <a:spcPts val="0"/>
              </a:spcBef>
              <a:spcAft>
                <a:spcPts val="0"/>
              </a:spcAft>
              <a:buNone/>
            </a:pPr>
            <a:endParaRPr sz="1800">
              <a:solidFill>
                <a:srgbClr val="002060"/>
              </a:solidFill>
              <a:latin typeface="Poppins"/>
              <a:ea typeface="Poppins"/>
              <a:cs typeface="Poppins"/>
              <a:sym typeface="Poppins"/>
            </a:endParaRPr>
          </a:p>
        </p:txBody>
      </p:sp>
      <p:sp>
        <p:nvSpPr>
          <p:cNvPr id="121" name="Google Shape;121;p10"/>
          <p:cNvSpPr txBox="1"/>
          <p:nvPr/>
        </p:nvSpPr>
        <p:spPr>
          <a:xfrm>
            <a:off x="649578" y="4193430"/>
            <a:ext cx="2586610" cy="1477287"/>
          </a:xfrm>
          <a:prstGeom prst="rect">
            <a:avLst/>
          </a:prstGeom>
          <a:noFill/>
          <a:ln>
            <a:noFill/>
          </a:ln>
        </p:spPr>
        <p:txBody>
          <a:bodyPr spcFirstLastPara="1" wrap="square" lIns="91425" tIns="45700" rIns="91425" bIns="45700" anchor="t" anchorCtr="0">
            <a:spAutoFit/>
          </a:bodyPr>
          <a:lstStyle/>
          <a:p>
            <a:pPr algn="ctr"/>
            <a:r>
              <a:rPr lang="en-NZ" sz="1800">
                <a:solidFill>
                  <a:schemeClr val="accent1">
                    <a:lumMod val="75000"/>
                  </a:schemeClr>
                </a:solidFill>
                <a:latin typeface="Poppins"/>
                <a:cs typeface="Poppins"/>
                <a:sym typeface="Poppins"/>
              </a:rPr>
              <a:t>Red skin: apply 3 seconds firm finger pressure then remove to assess response</a:t>
            </a:r>
            <a:endParaRPr lang="en-US" sz="1800">
              <a:solidFill>
                <a:schemeClr val="accent1">
                  <a:lumMod val="75000"/>
                </a:schemeClr>
              </a:solidFill>
              <a:latin typeface="Poppins"/>
              <a:cs typeface="Poppins"/>
            </a:endParaRPr>
          </a:p>
        </p:txBody>
      </p:sp>
      <p:pic>
        <p:nvPicPr>
          <p:cNvPr id="6" name="Picture 5" descr="Incipient pressure ulcer on the heel - patient was paraplegic after a spinal injury">
            <a:extLst>
              <a:ext uri="{FF2B5EF4-FFF2-40B4-BE49-F238E27FC236}">
                <a16:creationId xmlns:a16="http://schemas.microsoft.com/office/drawing/2014/main" id="{B0213462-C79F-C154-C6F3-35DFF3D42A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4463" y="1411311"/>
            <a:ext cx="3404980" cy="2556807"/>
          </a:xfrm>
          <a:prstGeom prst="rect">
            <a:avLst/>
          </a:prstGeom>
        </p:spPr>
      </p:pic>
      <p:pic>
        <p:nvPicPr>
          <p:cNvPr id="4" name="Picture 3" descr="A foot with red blisters on it&#10;&#10;AI-generated content may be incorrect.">
            <a:extLst>
              <a:ext uri="{FF2B5EF4-FFF2-40B4-BE49-F238E27FC236}">
                <a16:creationId xmlns:a16="http://schemas.microsoft.com/office/drawing/2014/main" id="{9CED2247-57CF-EC6E-D2E9-D23020E3DB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595" y="1543292"/>
            <a:ext cx="3192684" cy="2536785"/>
          </a:xfrm>
          <a:prstGeom prst="rect">
            <a:avLst/>
          </a:prstGeom>
        </p:spPr>
      </p:pic>
      <p:pic>
        <p:nvPicPr>
          <p:cNvPr id="5" name="Picture 4" descr="A person&amp;#39;s hand holding a piece of paper&#10;&#10;AI-generated content may be incorrect.">
            <a:extLst>
              <a:ext uri="{FF2B5EF4-FFF2-40B4-BE49-F238E27FC236}">
                <a16:creationId xmlns:a16="http://schemas.microsoft.com/office/drawing/2014/main" id="{3C5EBCB1-1BC0-A2D0-4C22-B99CCC4D7D8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26734" y="1543291"/>
            <a:ext cx="3385595" cy="2536785"/>
          </a:xfrm>
          <a:prstGeom prst="rect">
            <a:avLst/>
          </a:prstGeom>
        </p:spPr>
      </p:pic>
      <p:sp>
        <p:nvSpPr>
          <p:cNvPr id="2" name="TextBox 1">
            <a:extLst>
              <a:ext uri="{FF2B5EF4-FFF2-40B4-BE49-F238E27FC236}">
                <a16:creationId xmlns:a16="http://schemas.microsoft.com/office/drawing/2014/main" id="{08D49429-35CC-6E47-97D5-6C625E13CF4A}"/>
              </a:ext>
            </a:extLst>
          </p:cNvPr>
          <p:cNvSpPr txBox="1"/>
          <p:nvPr/>
        </p:nvSpPr>
        <p:spPr>
          <a:xfrm>
            <a:off x="3871451" y="4190999"/>
            <a:ext cx="25686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accent1">
                    <a:lumMod val="75000"/>
                  </a:schemeClr>
                </a:solidFill>
                <a:latin typeface="Poppins"/>
                <a:cs typeface="Poppins"/>
              </a:rPr>
              <a:t>Skin that turns white when pressure is applied is a normal skin response</a:t>
            </a:r>
            <a:endParaRPr lang="en-US"/>
          </a:p>
        </p:txBody>
      </p:sp>
      <p:pic>
        <p:nvPicPr>
          <p:cNvPr id="8" name="Audio 7">
            <a:hlinkClick r:id="" action="ppaction://media"/>
            <a:extLst>
              <a:ext uri="{FF2B5EF4-FFF2-40B4-BE49-F238E27FC236}">
                <a16:creationId xmlns:a16="http://schemas.microsoft.com/office/drawing/2014/main" id="{C0211DB5-25C0-39F5-C053-F44C9A5B0B46}"/>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95957"/>
    </mc:Choice>
    <mc:Fallback xmlns="">
      <p:transition spd="slow" advTm="95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a:spLocks noGrp="1"/>
          </p:cNvSpPr>
          <p:nvPr>
            <p:ph type="title"/>
          </p:nvPr>
        </p:nvSpPr>
        <p:spPr>
          <a:xfrm>
            <a:off x="848091" y="505046"/>
            <a:ext cx="11109694" cy="6946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800"/>
              <a:buFont typeface="Poppins SemiBold"/>
              <a:buNone/>
            </a:pPr>
            <a:r>
              <a:rPr lang="en-NZ" sz="4800" b="1">
                <a:solidFill>
                  <a:schemeClr val="dk2"/>
                </a:solidFill>
              </a:rPr>
              <a:t>S</a:t>
            </a:r>
            <a:r>
              <a:rPr lang="en-NZ" sz="4800"/>
              <a:t>kin inspections = early detection</a:t>
            </a:r>
            <a:endParaRPr sz="4800"/>
          </a:p>
        </p:txBody>
      </p:sp>
      <p:sp>
        <p:nvSpPr>
          <p:cNvPr id="109" name="Google Shape;109;p9" descr="Image result for suspected deep tissue injur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9"/>
          <p:cNvSpPr txBox="1"/>
          <p:nvPr/>
        </p:nvSpPr>
        <p:spPr>
          <a:xfrm>
            <a:off x="4232076" y="3662099"/>
            <a:ext cx="146820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a:solidFill>
                  <a:srgbClr val="002060"/>
                </a:solidFill>
                <a:latin typeface="Poppins"/>
                <a:ea typeface="Poppins"/>
                <a:cs typeface="Poppins"/>
                <a:sym typeface="Poppins"/>
              </a:rPr>
              <a:t>Suspected deep tissue injury</a:t>
            </a:r>
            <a:endParaRPr/>
          </a:p>
        </p:txBody>
      </p:sp>
      <p:sp>
        <p:nvSpPr>
          <p:cNvPr id="111" name="Google Shape;111;p9"/>
          <p:cNvSpPr txBox="1"/>
          <p:nvPr/>
        </p:nvSpPr>
        <p:spPr>
          <a:xfrm>
            <a:off x="4232079" y="1839429"/>
            <a:ext cx="146820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a:solidFill>
                  <a:srgbClr val="002060"/>
                </a:solidFill>
                <a:latin typeface="Poppins"/>
                <a:ea typeface="Poppins"/>
                <a:cs typeface="Poppins"/>
                <a:sym typeface="Poppins"/>
              </a:rPr>
              <a:t>Stage 1 pressure injury</a:t>
            </a:r>
            <a:endParaRPr sz="1800">
              <a:solidFill>
                <a:srgbClr val="002060"/>
              </a:solidFill>
              <a:latin typeface="Poppins"/>
              <a:ea typeface="Poppins"/>
              <a:cs typeface="Poppins"/>
              <a:sym typeface="Poppins"/>
            </a:endParaRPr>
          </a:p>
        </p:txBody>
      </p:sp>
      <p:pic>
        <p:nvPicPr>
          <p:cNvPr id="112" name="Google Shape;112;p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1837153" y="3165805"/>
            <a:ext cx="1969473" cy="2599795"/>
          </a:xfrm>
          <a:prstGeom prst="rect">
            <a:avLst/>
          </a:prstGeom>
          <a:noFill/>
          <a:ln>
            <a:noFill/>
          </a:ln>
        </p:spPr>
      </p:pic>
      <p:sp>
        <p:nvSpPr>
          <p:cNvPr id="113" name="Google Shape;113;p9"/>
          <p:cNvSpPr txBox="1"/>
          <p:nvPr/>
        </p:nvSpPr>
        <p:spPr>
          <a:xfrm>
            <a:off x="6571913" y="4862428"/>
            <a:ext cx="4496090" cy="112642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dk2"/>
              </a:buClr>
              <a:buSzPts val="1800"/>
              <a:buFont typeface="Poppins"/>
              <a:buNone/>
            </a:pPr>
            <a:r>
              <a:rPr lang="en-NZ" sz="1800">
                <a:solidFill>
                  <a:schemeClr val="dk2"/>
                </a:solidFill>
                <a:latin typeface="Poppins"/>
                <a:ea typeface="Poppins"/>
                <a:cs typeface="Poppins"/>
                <a:sym typeface="Poppins"/>
              </a:rPr>
              <a:t>Question: Can massage help improve circulation to reddened skin?  </a:t>
            </a:r>
            <a:endParaRPr lang="en-US"/>
          </a:p>
          <a:p>
            <a:pPr marL="0" marR="0" lvl="0" indent="0" algn="ctr" rtl="0">
              <a:lnSpc>
                <a:spcPct val="120000"/>
              </a:lnSpc>
              <a:spcBef>
                <a:spcPts val="0"/>
              </a:spcBef>
              <a:spcAft>
                <a:spcPts val="0"/>
              </a:spcAft>
              <a:buClr>
                <a:schemeClr val="dk2"/>
              </a:buClr>
              <a:buSzPts val="1800"/>
              <a:buFont typeface="Poppins"/>
              <a:buNone/>
            </a:pPr>
            <a:r>
              <a:rPr lang="en-NZ" sz="2000" b="1">
                <a:solidFill>
                  <a:srgbClr val="FF0000"/>
                </a:solidFill>
                <a:latin typeface="Poppins"/>
                <a:ea typeface="Poppins"/>
                <a:cs typeface="Poppins"/>
                <a:sym typeface="Poppins"/>
              </a:rPr>
              <a:t>NO!</a:t>
            </a:r>
            <a:endParaRPr sz="1800">
              <a:solidFill>
                <a:schemeClr val="dk1"/>
              </a:solidFill>
              <a:latin typeface="Poppins"/>
              <a:ea typeface="Poppins"/>
              <a:cs typeface="Poppins"/>
              <a:sym typeface="Poppins"/>
            </a:endParaRPr>
          </a:p>
        </p:txBody>
      </p:sp>
      <p:sp>
        <p:nvSpPr>
          <p:cNvPr id="2" name="TextBox 1">
            <a:extLst>
              <a:ext uri="{FF2B5EF4-FFF2-40B4-BE49-F238E27FC236}">
                <a16:creationId xmlns:a16="http://schemas.microsoft.com/office/drawing/2014/main" id="{65D10EEA-C135-807C-7537-57879E2B7260}"/>
              </a:ext>
            </a:extLst>
          </p:cNvPr>
          <p:cNvSpPr txBox="1"/>
          <p:nvPr/>
        </p:nvSpPr>
        <p:spPr>
          <a:xfrm>
            <a:off x="6725688" y="1518403"/>
            <a:ext cx="4892040" cy="400110"/>
          </a:xfrm>
          <a:prstGeom prst="rect">
            <a:avLst/>
          </a:prstGeom>
          <a:noFill/>
        </p:spPr>
        <p:txBody>
          <a:bodyPr wrap="square" rtlCol="0">
            <a:spAutoFit/>
          </a:bodyPr>
          <a:lstStyle/>
          <a:p>
            <a:r>
              <a:rPr lang="en-NZ" sz="2000">
                <a:solidFill>
                  <a:srgbClr val="002060"/>
                </a:solidFill>
              </a:rPr>
              <a:t>Off-load pressure and reposition devices</a:t>
            </a:r>
          </a:p>
        </p:txBody>
      </p:sp>
      <p:pic>
        <p:nvPicPr>
          <p:cNvPr id="6" name="Picture 5" descr="Incipient pressure ulcer on the heel - patient was paraplegic after a spinal injury">
            <a:extLst>
              <a:ext uri="{FF2B5EF4-FFF2-40B4-BE49-F238E27FC236}">
                <a16:creationId xmlns:a16="http://schemas.microsoft.com/office/drawing/2014/main" id="{CB04B073-9CB7-B95A-7ECC-D7257088DD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31653" y="1314854"/>
            <a:ext cx="2594752" cy="1968427"/>
          </a:xfrm>
          <a:prstGeom prst="rect">
            <a:avLst/>
          </a:prstGeom>
        </p:spPr>
      </p:pic>
      <p:pic>
        <p:nvPicPr>
          <p:cNvPr id="5" name="Picture 4" descr="A person lying in a bed&#10;&#10;AI-generated content may be incorrect.">
            <a:extLst>
              <a:ext uri="{FF2B5EF4-FFF2-40B4-BE49-F238E27FC236}">
                <a16:creationId xmlns:a16="http://schemas.microsoft.com/office/drawing/2014/main" id="{DB25BDCC-11C1-8246-5999-2EF2A3976E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2226" y="2055962"/>
            <a:ext cx="3033622" cy="2300377"/>
          </a:xfrm>
          <a:prstGeom prst="rect">
            <a:avLst/>
          </a:prstGeom>
        </p:spPr>
      </p:pic>
      <p:pic>
        <p:nvPicPr>
          <p:cNvPr id="7" name="Picture 6" descr="A person&amp;#39;s legs on a bed&#10;&#10;AI-generated content may be incorrect.">
            <a:extLst>
              <a:ext uri="{FF2B5EF4-FFF2-40B4-BE49-F238E27FC236}">
                <a16:creationId xmlns:a16="http://schemas.microsoft.com/office/drawing/2014/main" id="{C2E06913-DF19-8B29-77A6-6486F2E417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58376" y="2055962"/>
            <a:ext cx="2947360" cy="2300379"/>
          </a:xfrm>
          <a:prstGeom prst="rect">
            <a:avLst/>
          </a:prstGeom>
        </p:spPr>
      </p:pic>
      <p:pic>
        <p:nvPicPr>
          <p:cNvPr id="22" name="Audio 21">
            <a:hlinkClick r:id="" action="ppaction://media"/>
            <a:extLst>
              <a:ext uri="{FF2B5EF4-FFF2-40B4-BE49-F238E27FC236}">
                <a16:creationId xmlns:a16="http://schemas.microsoft.com/office/drawing/2014/main" id="{1D864A18-CA7F-83D5-A8AA-29B148594C04}"/>
              </a:ext>
            </a:extLst>
          </p:cNvPr>
          <p:cNvPicPr>
            <a:picLocks noChangeAspect="1"/>
          </p:cNvPicPr>
          <p:nvPr>
            <a:audioFile r:link="rId3"/>
            <p:extLst>
              <p:ext uri="{DAA4B4D4-6D71-4841-9C94-3DE7FCFB9230}">
                <p14:media xmlns:p14="http://schemas.microsoft.com/office/powerpoint/2010/main" r:embed="rId2"/>
              </p:ext>
            </p:extLst>
          </p:nvPr>
        </p:nvPicPr>
        <p:blipFill>
          <a:blip r:embed="rId10"/>
          <a:srcRect l="-161075" t="-161075" r="-161075" b="-161075"/>
          <a:stretch>
            <a:fillRect/>
          </a:stretch>
        </p:blipFill>
        <p:spPr>
          <a:xfrm>
            <a:off x="10052304" y="4718304"/>
            <a:ext cx="2057400" cy="205740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2777"/>
    </mc:Choice>
    <mc:Fallback xmlns="">
      <p:transition spd="slow" advTm="132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3">
                                            <p:txEl>
                                              <p:pRg st="0" end="0"/>
                                            </p:txEl>
                                          </p:spTgt>
                                        </p:tgtEl>
                                        <p:attrNameLst>
                                          <p:attrName>style.visibility</p:attrName>
                                        </p:attrNameLst>
                                      </p:cBhvr>
                                      <p:to>
                                        <p:strVal val="visible"/>
                                      </p:to>
                                    </p:set>
                                    <p:anim calcmode="lin" valueType="num">
                                      <p:cBhvr additive="base">
                                        <p:cTn id="15"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3">
                                            <p:txEl>
                                              <p:pRg st="1" end="1"/>
                                            </p:txEl>
                                          </p:spTgt>
                                        </p:tgtEl>
                                        <p:attrNameLst>
                                          <p:attrName>style.visibility</p:attrName>
                                        </p:attrNameLst>
                                      </p:cBhvr>
                                      <p:to>
                                        <p:strVal val="visible"/>
                                      </p:to>
                                    </p:set>
                                    <p:anim calcmode="lin" valueType="num">
                                      <p:cBhvr additive="base">
                                        <p:cTn id="21" dur="500" fill="hold"/>
                                        <p:tgtEl>
                                          <p:spTgt spid="11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B655-86E1-C632-0328-BEC1FB86A081}"/>
              </a:ext>
            </a:extLst>
          </p:cNvPr>
          <p:cNvSpPr>
            <a:spLocks noGrp="1"/>
          </p:cNvSpPr>
          <p:nvPr>
            <p:ph type="title"/>
          </p:nvPr>
        </p:nvSpPr>
        <p:spPr>
          <a:xfrm>
            <a:off x="443292" y="553120"/>
            <a:ext cx="7772545" cy="788266"/>
          </a:xfrm>
        </p:spPr>
        <p:txBody>
          <a:bodyPr>
            <a:normAutofit fontScale="90000"/>
          </a:bodyPr>
          <a:lstStyle/>
          <a:p>
            <a:r>
              <a:rPr lang="en-NZ"/>
              <a:t>Skin Inspections &amp; Remove Pressure!</a:t>
            </a:r>
          </a:p>
        </p:txBody>
      </p:sp>
      <p:pic>
        <p:nvPicPr>
          <p:cNvPr id="6" name="Picture 5">
            <a:extLst>
              <a:ext uri="{FF2B5EF4-FFF2-40B4-BE49-F238E27FC236}">
                <a16:creationId xmlns:a16="http://schemas.microsoft.com/office/drawing/2014/main" id="{A71C7DA7-F335-E1E8-E771-A824176F98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790" y="1676290"/>
            <a:ext cx="3624904" cy="2721973"/>
          </a:xfrm>
          <a:prstGeom prst="rect">
            <a:avLst/>
          </a:prstGeom>
        </p:spPr>
      </p:pic>
      <p:pic>
        <p:nvPicPr>
          <p:cNvPr id="5" name="Picture 4">
            <a:extLst>
              <a:ext uri="{FF2B5EF4-FFF2-40B4-BE49-F238E27FC236}">
                <a16:creationId xmlns:a16="http://schemas.microsoft.com/office/drawing/2014/main" id="{D3A9799D-12D2-DE6F-D12B-F6CFFF0496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87943" y="1679557"/>
            <a:ext cx="3626314" cy="2718706"/>
          </a:xfrm>
          <a:prstGeom prst="rect">
            <a:avLst/>
          </a:prstGeom>
        </p:spPr>
      </p:pic>
      <p:pic>
        <p:nvPicPr>
          <p:cNvPr id="8" name="Picture 7">
            <a:extLst>
              <a:ext uri="{FF2B5EF4-FFF2-40B4-BE49-F238E27FC236}">
                <a16:creationId xmlns:a16="http://schemas.microsoft.com/office/drawing/2014/main" id="{BB097CBD-08D9-8FDA-8100-A3E6428359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5584" y="1014690"/>
            <a:ext cx="2901948" cy="3383573"/>
          </a:xfrm>
          <a:prstGeom prst="rect">
            <a:avLst/>
          </a:prstGeom>
        </p:spPr>
      </p:pic>
      <p:sp>
        <p:nvSpPr>
          <p:cNvPr id="9" name="TextBox 8">
            <a:extLst>
              <a:ext uri="{FF2B5EF4-FFF2-40B4-BE49-F238E27FC236}">
                <a16:creationId xmlns:a16="http://schemas.microsoft.com/office/drawing/2014/main" id="{AF8A225B-7C86-FAF7-2750-42BE733ACC56}"/>
              </a:ext>
            </a:extLst>
          </p:cNvPr>
          <p:cNvSpPr txBox="1"/>
          <p:nvPr/>
        </p:nvSpPr>
        <p:spPr>
          <a:xfrm>
            <a:off x="8406417" y="4519990"/>
            <a:ext cx="2731115" cy="830997"/>
          </a:xfrm>
          <a:prstGeom prst="rect">
            <a:avLst/>
          </a:prstGeom>
          <a:noFill/>
        </p:spPr>
        <p:txBody>
          <a:bodyPr wrap="square" rtlCol="0">
            <a:spAutoFit/>
          </a:bodyPr>
          <a:lstStyle/>
          <a:p>
            <a:r>
              <a:rPr lang="en-NZ" sz="1600">
                <a:solidFill>
                  <a:srgbClr val="002060"/>
                </a:solidFill>
                <a:latin typeface="Poppins" panose="00000500000000000000" pitchFamily="2" charset="0"/>
                <a:cs typeface="Poppins" panose="00000500000000000000" pitchFamily="2" charset="0"/>
              </a:rPr>
              <a:t>A bed cradle causing pressure and skin redness on the foot</a:t>
            </a:r>
          </a:p>
        </p:txBody>
      </p:sp>
      <p:sp>
        <p:nvSpPr>
          <p:cNvPr id="10" name="TextBox 9">
            <a:extLst>
              <a:ext uri="{FF2B5EF4-FFF2-40B4-BE49-F238E27FC236}">
                <a16:creationId xmlns:a16="http://schemas.microsoft.com/office/drawing/2014/main" id="{96A65A50-9DEB-2F33-297C-65BDCFA8C3A8}"/>
              </a:ext>
            </a:extLst>
          </p:cNvPr>
          <p:cNvSpPr txBox="1"/>
          <p:nvPr/>
        </p:nvSpPr>
        <p:spPr>
          <a:xfrm>
            <a:off x="345611" y="4519990"/>
            <a:ext cx="3451262" cy="1323439"/>
          </a:xfrm>
          <a:prstGeom prst="rect">
            <a:avLst/>
          </a:prstGeom>
          <a:noFill/>
        </p:spPr>
        <p:txBody>
          <a:bodyPr wrap="square" lIns="91440" tIns="45720" rIns="91440" bIns="45720" rtlCol="0" anchor="t">
            <a:spAutoFit/>
          </a:bodyPr>
          <a:lstStyle/>
          <a:p>
            <a:pPr algn="ctr"/>
            <a:r>
              <a:rPr lang="en-NZ" sz="1600">
                <a:solidFill>
                  <a:srgbClr val="002060"/>
                </a:solidFill>
                <a:latin typeface="Poppins" panose="00000500000000000000" pitchFamily="2" charset="0"/>
                <a:cs typeface="Poppins" panose="00000500000000000000" pitchFamily="2" charset="0"/>
              </a:rPr>
              <a:t>Left heel (with dressing) is not elevated off the bed and potential for further pressure injuries if the right heel pressure is not removed from the leg </a:t>
            </a:r>
            <a:endParaRPr lang="en-US"/>
          </a:p>
        </p:txBody>
      </p:sp>
      <p:sp>
        <p:nvSpPr>
          <p:cNvPr id="11" name="TextBox 10">
            <a:extLst>
              <a:ext uri="{FF2B5EF4-FFF2-40B4-BE49-F238E27FC236}">
                <a16:creationId xmlns:a16="http://schemas.microsoft.com/office/drawing/2014/main" id="{50223505-E582-6C58-47F9-6F2A147D1AE0}"/>
              </a:ext>
            </a:extLst>
          </p:cNvPr>
          <p:cNvSpPr txBox="1"/>
          <p:nvPr/>
        </p:nvSpPr>
        <p:spPr>
          <a:xfrm>
            <a:off x="4329565" y="4527967"/>
            <a:ext cx="3255899" cy="830997"/>
          </a:xfrm>
          <a:prstGeom prst="rect">
            <a:avLst/>
          </a:prstGeom>
          <a:noFill/>
        </p:spPr>
        <p:txBody>
          <a:bodyPr wrap="square" lIns="91440" tIns="45720" rIns="91440" bIns="45720" rtlCol="0" anchor="t">
            <a:spAutoFit/>
          </a:bodyPr>
          <a:lstStyle/>
          <a:p>
            <a:pPr algn="ctr"/>
            <a:r>
              <a:rPr lang="en-NZ" sz="1600">
                <a:solidFill>
                  <a:srgbClr val="002060"/>
                </a:solidFill>
                <a:latin typeface="Poppins" panose="00000500000000000000" pitchFamily="2" charset="0"/>
                <a:cs typeface="Poppins" panose="00000500000000000000" pitchFamily="2" charset="0"/>
              </a:rPr>
              <a:t>Suspected deep tissue injury on the great toe caused by tight bed sheets</a:t>
            </a:r>
            <a:endParaRPr lang="en-US"/>
          </a:p>
        </p:txBody>
      </p:sp>
      <p:pic>
        <p:nvPicPr>
          <p:cNvPr id="7" name="Audio 6">
            <a:hlinkClick r:id="" action="ppaction://media"/>
            <a:extLst>
              <a:ext uri="{FF2B5EF4-FFF2-40B4-BE49-F238E27FC236}">
                <a16:creationId xmlns:a16="http://schemas.microsoft.com/office/drawing/2014/main" id="{2490C9A6-E8A4-96EF-B8DD-02D21649DFDE}"/>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34182389"/>
      </p:ext>
    </p:extLst>
  </p:cSld>
  <p:clrMapOvr>
    <a:masterClrMapping/>
  </p:clrMapOvr>
  <mc:AlternateContent xmlns:mc="http://schemas.openxmlformats.org/markup-compatibility/2006" xmlns:p14="http://schemas.microsoft.com/office/powerpoint/2010/main">
    <mc:Choice Requires="p14">
      <p:transition spd="slow" p14:dur="2000" advTm="92622"/>
    </mc:Choice>
    <mc:Fallback xmlns="">
      <p:transition spd="slow" advTm="92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964642" y="426972"/>
            <a:ext cx="10128738" cy="71341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Poppins SemiBold"/>
              <a:buNone/>
            </a:pPr>
            <a:r>
              <a:rPr lang="en-NZ" sz="6000" b="1">
                <a:solidFill>
                  <a:schemeClr val="dk2"/>
                </a:solidFill>
              </a:rPr>
              <a:t>S</a:t>
            </a:r>
            <a:r>
              <a:rPr lang="en-NZ" sz="6000"/>
              <a:t>kin inspections</a:t>
            </a:r>
            <a:endParaRPr sz="2800">
              <a:solidFill>
                <a:schemeClr val="dk1"/>
              </a:solidFill>
            </a:endParaRPr>
          </a:p>
        </p:txBody>
      </p:sp>
      <p:sp>
        <p:nvSpPr>
          <p:cNvPr id="135" name="Google Shape;135;p12"/>
          <p:cNvSpPr txBox="1"/>
          <p:nvPr/>
        </p:nvSpPr>
        <p:spPr>
          <a:xfrm>
            <a:off x="858116" y="1383025"/>
            <a:ext cx="10245300" cy="2637600"/>
          </a:xfrm>
          <a:prstGeom prst="rect">
            <a:avLst/>
          </a:prstGeom>
          <a:noFill/>
          <a:ln>
            <a:noFill/>
          </a:ln>
        </p:spPr>
        <p:txBody>
          <a:bodyPr spcFirstLastPara="1" wrap="square" lIns="91425" tIns="45700" rIns="91425" bIns="45700" anchor="t" anchorCtr="0">
            <a:normAutofit fontScale="25000" lnSpcReduction="20000"/>
          </a:bodyPr>
          <a:lstStyle/>
          <a:p>
            <a:pPr marL="228600" marR="0" lvl="0" indent="-241300" algn="l" rtl="0">
              <a:lnSpc>
                <a:spcPct val="90000"/>
              </a:lnSpc>
              <a:spcBef>
                <a:spcPts val="0"/>
              </a:spcBef>
              <a:spcAft>
                <a:spcPts val="0"/>
              </a:spcAft>
              <a:buClr>
                <a:srgbClr val="002060"/>
              </a:buClr>
              <a:buSzPct val="100000"/>
              <a:buFont typeface="Poppins"/>
              <a:buChar char="•"/>
            </a:pPr>
            <a:r>
              <a:rPr lang="en-NZ" sz="8000">
                <a:solidFill>
                  <a:srgbClr val="002060"/>
                </a:solidFill>
                <a:latin typeface="Poppins"/>
                <a:ea typeface="Poppins"/>
                <a:cs typeface="Poppins"/>
                <a:sym typeface="Poppins"/>
              </a:rPr>
              <a:t>Don’t forget to check and clean between toes and fingers!</a:t>
            </a:r>
            <a:endParaRPr sz="8000">
              <a:solidFill>
                <a:srgbClr val="002060"/>
              </a:solidFill>
              <a:latin typeface="Poppins"/>
              <a:ea typeface="Poppins"/>
              <a:cs typeface="Poppins"/>
              <a:sym typeface="Poppins"/>
            </a:endParaRPr>
          </a:p>
          <a:p>
            <a:pPr marL="228600" marR="0" lvl="0" indent="-241300" algn="l" rtl="0">
              <a:lnSpc>
                <a:spcPct val="90000"/>
              </a:lnSpc>
              <a:spcBef>
                <a:spcPts val="1000"/>
              </a:spcBef>
              <a:spcAft>
                <a:spcPts val="0"/>
              </a:spcAft>
              <a:buClr>
                <a:srgbClr val="002060"/>
              </a:buClr>
              <a:buSzPct val="100000"/>
              <a:buFont typeface="Poppins"/>
              <a:buChar char="•"/>
            </a:pPr>
            <a:r>
              <a:rPr lang="en-NZ" sz="8000">
                <a:solidFill>
                  <a:srgbClr val="002060"/>
                </a:solidFill>
                <a:latin typeface="Poppins"/>
                <a:ea typeface="Poppins"/>
                <a:cs typeface="Poppins"/>
                <a:sym typeface="Poppins"/>
              </a:rPr>
              <a:t>Residents with hand contractures or foot deformities can develop skin breakdown and pressure injuries.</a:t>
            </a:r>
            <a:endParaRPr sz="8000">
              <a:latin typeface="Poppins"/>
              <a:ea typeface="Poppins"/>
              <a:cs typeface="Poppins"/>
              <a:sym typeface="Poppins"/>
            </a:endParaRPr>
          </a:p>
          <a:p>
            <a:pPr marL="228600" marR="0" lvl="0" indent="-241300" algn="l" rtl="0">
              <a:lnSpc>
                <a:spcPct val="90000"/>
              </a:lnSpc>
              <a:spcBef>
                <a:spcPts val="1000"/>
              </a:spcBef>
              <a:spcAft>
                <a:spcPts val="0"/>
              </a:spcAft>
              <a:buClr>
                <a:srgbClr val="002060"/>
              </a:buClr>
              <a:buSzPct val="100000"/>
              <a:buFont typeface="Poppins"/>
              <a:buChar char="•"/>
            </a:pPr>
            <a:r>
              <a:rPr lang="en-NZ" sz="8000">
                <a:solidFill>
                  <a:srgbClr val="002060"/>
                </a:solidFill>
                <a:latin typeface="Poppins"/>
                <a:ea typeface="Poppins"/>
                <a:cs typeface="Poppins"/>
                <a:sym typeface="Poppins"/>
              </a:rPr>
              <a:t>Keep these areas dry (avoid cream between fingers and toes). </a:t>
            </a:r>
            <a:endParaRPr sz="8000">
              <a:latin typeface="Poppins"/>
              <a:ea typeface="Poppins"/>
              <a:cs typeface="Poppins"/>
              <a:sym typeface="Poppins"/>
            </a:endParaRPr>
          </a:p>
          <a:p>
            <a:pPr marL="228600" marR="0" lvl="0" indent="-241300" algn="l" rtl="0">
              <a:lnSpc>
                <a:spcPct val="90000"/>
              </a:lnSpc>
              <a:spcBef>
                <a:spcPts val="1000"/>
              </a:spcBef>
              <a:spcAft>
                <a:spcPts val="0"/>
              </a:spcAft>
              <a:buClr>
                <a:srgbClr val="002060"/>
              </a:buClr>
              <a:buSzPct val="100000"/>
              <a:buFont typeface="Poppins"/>
              <a:buChar char="•"/>
            </a:pPr>
            <a:r>
              <a:rPr lang="en-NZ" sz="8000">
                <a:solidFill>
                  <a:srgbClr val="002060"/>
                </a:solidFill>
                <a:latin typeface="Poppins"/>
                <a:ea typeface="Poppins"/>
                <a:cs typeface="Poppins"/>
                <a:sym typeface="Poppins"/>
              </a:rPr>
              <a:t>Keep toe and fingernails short and filed to prevent injuries.</a:t>
            </a:r>
            <a:endParaRPr sz="8000">
              <a:latin typeface="Poppins"/>
              <a:ea typeface="Poppins"/>
              <a:cs typeface="Poppins"/>
              <a:sym typeface="Poppins"/>
            </a:endParaRPr>
          </a:p>
          <a:p>
            <a:pPr marL="228600" marR="0" lvl="0" indent="-241300" algn="l" rtl="0">
              <a:lnSpc>
                <a:spcPct val="90000"/>
              </a:lnSpc>
              <a:spcBef>
                <a:spcPts val="1000"/>
              </a:spcBef>
              <a:spcAft>
                <a:spcPts val="0"/>
              </a:spcAft>
              <a:buClr>
                <a:srgbClr val="002060"/>
              </a:buClr>
              <a:buSzPct val="100000"/>
              <a:buFont typeface="Poppins"/>
              <a:buChar char="•"/>
            </a:pPr>
            <a:r>
              <a:rPr lang="en-NZ" sz="8000">
                <a:solidFill>
                  <a:srgbClr val="002060"/>
                </a:solidFill>
                <a:latin typeface="Poppins"/>
                <a:ea typeface="Poppins"/>
                <a:cs typeface="Poppins"/>
                <a:sym typeface="Poppins"/>
              </a:rPr>
              <a:t>Dressings or cloths may be needed to separate toes and fingers and reduce pressure, talk to your nurse for more guidance.</a:t>
            </a:r>
            <a:endParaRPr sz="1800">
              <a:solidFill>
                <a:srgbClr val="002060"/>
              </a:solidFill>
              <a:latin typeface="Poppins"/>
              <a:ea typeface="Poppins"/>
              <a:cs typeface="Poppins"/>
              <a:sym typeface="Poppins"/>
            </a:endParaRPr>
          </a:p>
          <a:p>
            <a:pPr marL="0" marR="0" lvl="0" indent="0" algn="l" rtl="0">
              <a:lnSpc>
                <a:spcPct val="90000"/>
              </a:lnSpc>
              <a:spcBef>
                <a:spcPts val="1000"/>
              </a:spcBef>
              <a:spcAft>
                <a:spcPts val="0"/>
              </a:spcAft>
              <a:buClr>
                <a:schemeClr val="dk1"/>
              </a:buClr>
              <a:buSzPct val="1000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ct val="100000"/>
              <a:buFont typeface="Arial"/>
              <a:buNone/>
            </a:pPr>
            <a:endParaRPr sz="1800">
              <a:solidFill>
                <a:srgbClr val="002060"/>
              </a:solidFill>
              <a:latin typeface="Poppins"/>
              <a:ea typeface="Poppins"/>
              <a:cs typeface="Poppins"/>
              <a:sym typeface="Poppins"/>
            </a:endParaRPr>
          </a:p>
        </p:txBody>
      </p:sp>
      <p:pic>
        <p:nvPicPr>
          <p:cNvPr id="136" name="Google Shape;136;p12"/>
          <p:cNvPicPr preferRelativeResize="0"/>
          <p:nvPr/>
        </p:nvPicPr>
        <p:blipFill rotWithShape="1">
          <a:blip r:embed="rId5">
            <a:alphaModFix/>
          </a:blip>
          <a:srcRect/>
          <a:stretch/>
        </p:blipFill>
        <p:spPr>
          <a:xfrm rot="-5400000">
            <a:off x="8215443" y="3426779"/>
            <a:ext cx="2721404" cy="3287086"/>
          </a:xfrm>
          <a:prstGeom prst="rect">
            <a:avLst/>
          </a:prstGeom>
          <a:noFill/>
          <a:ln>
            <a:noFill/>
          </a:ln>
        </p:spPr>
      </p:pic>
      <p:pic>
        <p:nvPicPr>
          <p:cNvPr id="3" name="Picture 2" descr="A close up of a fist&#10;&#10;AI-generated content may be incorrect.">
            <a:extLst>
              <a:ext uri="{FF2B5EF4-FFF2-40B4-BE49-F238E27FC236}">
                <a16:creationId xmlns:a16="http://schemas.microsoft.com/office/drawing/2014/main" id="{5B111B5E-7A6E-F543-419C-2C315FEE65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8584" y="3709620"/>
            <a:ext cx="2842468" cy="2721407"/>
          </a:xfrm>
          <a:prstGeom prst="rect">
            <a:avLst/>
          </a:prstGeom>
        </p:spPr>
      </p:pic>
      <p:pic>
        <p:nvPicPr>
          <p:cNvPr id="7" name="Picture 6" descr="A person's hand with a cut off of a baby's hand&#10;&#10;AI-generated content may be incorrect.">
            <a:extLst>
              <a:ext uri="{FF2B5EF4-FFF2-40B4-BE49-F238E27FC236}">
                <a16:creationId xmlns:a16="http://schemas.microsoft.com/office/drawing/2014/main" id="{B06A7BF0-4F55-A9F3-CE30-1E5ECFA85C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24631" y="3709620"/>
            <a:ext cx="3014391" cy="2721405"/>
          </a:xfrm>
          <a:prstGeom prst="rect">
            <a:avLst/>
          </a:prstGeom>
        </p:spPr>
      </p:pic>
      <p:pic>
        <p:nvPicPr>
          <p:cNvPr id="4" name="Audio 3">
            <a:hlinkClick r:id="" action="ppaction://media"/>
            <a:extLst>
              <a:ext uri="{FF2B5EF4-FFF2-40B4-BE49-F238E27FC236}">
                <a16:creationId xmlns:a16="http://schemas.microsoft.com/office/drawing/2014/main" id="{31361D06-EFE3-2C18-007D-741FD932A4F3}"/>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80216"/>
    </mc:Choice>
    <mc:Fallback xmlns="">
      <p:transition spd="slow" advTm="80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3"/>
          <p:cNvSpPr txBox="1">
            <a:spLocks noGrp="1"/>
          </p:cNvSpPr>
          <p:nvPr>
            <p:ph type="title"/>
          </p:nvPr>
        </p:nvSpPr>
        <p:spPr>
          <a:xfrm>
            <a:off x="848091" y="592852"/>
            <a:ext cx="10307589" cy="5892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800"/>
              <a:buFont typeface="Poppins SemiBold"/>
              <a:buNone/>
            </a:pPr>
            <a:r>
              <a:rPr lang="en-NZ" sz="4800" b="1">
                <a:solidFill>
                  <a:schemeClr val="dk2"/>
                </a:solidFill>
              </a:rPr>
              <a:t>K</a:t>
            </a:r>
            <a:r>
              <a:rPr lang="en-NZ" sz="4800"/>
              <a:t>eep Moving </a:t>
            </a:r>
            <a:endParaRPr/>
          </a:p>
        </p:txBody>
      </p:sp>
      <p:sp>
        <p:nvSpPr>
          <p:cNvPr id="144" name="Google Shape;144;p13"/>
          <p:cNvSpPr txBox="1"/>
          <p:nvPr/>
        </p:nvSpPr>
        <p:spPr>
          <a:xfrm>
            <a:off x="646932" y="1542465"/>
            <a:ext cx="8346300" cy="3768000"/>
          </a:xfrm>
          <a:prstGeom prst="rect">
            <a:avLst/>
          </a:prstGeom>
          <a:noFill/>
          <a:ln>
            <a:noFill/>
          </a:ln>
        </p:spPr>
        <p:txBody>
          <a:bodyPr spcFirstLastPara="1" wrap="square" lIns="91425" tIns="45700" rIns="91425" bIns="45700" anchor="t" anchorCtr="0">
            <a:noAutofit/>
          </a:bodyPr>
          <a:lstStyle/>
          <a:p>
            <a:pPr marL="228600" marR="0" lvl="0" indent="-241300" algn="l" rtl="0">
              <a:lnSpc>
                <a:spcPct val="90000"/>
              </a:lnSpc>
              <a:spcBef>
                <a:spcPts val="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Residents unable to reposition themselves or are immobile are most at risk for pressure injuries.</a:t>
            </a:r>
            <a:endParaRPr sz="2000">
              <a:latin typeface="Poppins"/>
              <a:ea typeface="Poppins"/>
              <a:cs typeface="Poppins"/>
              <a:sym typeface="Poppins"/>
            </a:endParaRPr>
          </a:p>
          <a:p>
            <a:pPr marL="228600" marR="0" lvl="0" indent="-241300" algn="l" rtl="0">
              <a:lnSpc>
                <a:spcPct val="90000"/>
              </a:lnSpc>
              <a:spcBef>
                <a:spcPts val="100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Regular movement or turning redistributes pressure, improves blood flow to the affected area and helps prevent skin damage.</a:t>
            </a:r>
            <a:endParaRPr sz="2000">
              <a:latin typeface="Poppins"/>
              <a:ea typeface="Poppins"/>
              <a:cs typeface="Poppins"/>
              <a:sym typeface="Poppins"/>
            </a:endParaRPr>
          </a:p>
          <a:p>
            <a:pPr marL="228600" marR="0" lvl="0" indent="-241300" algn="l" rtl="0">
              <a:lnSpc>
                <a:spcPct val="90000"/>
              </a:lnSpc>
              <a:spcBef>
                <a:spcPts val="100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Safe Handling: Use x2 ‘slide-sheets’ to reduce friction &amp; shear.</a:t>
            </a:r>
            <a:endParaRPr sz="2000">
              <a:latin typeface="Poppins"/>
              <a:ea typeface="Poppins"/>
              <a:cs typeface="Poppins"/>
              <a:sym typeface="Poppins"/>
            </a:endParaRPr>
          </a:p>
          <a:p>
            <a:pPr marL="228600" marR="0" lvl="0" indent="-241300" algn="l" rtl="0">
              <a:lnSpc>
                <a:spcPct val="90000"/>
              </a:lnSpc>
              <a:spcBef>
                <a:spcPts val="100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For residents who need help, reposition in bed at least every 2 hours. The 30-degree side tilt is a method of positioning to reduce pressure between the person and support surface.</a:t>
            </a:r>
            <a:endParaRPr sz="2000">
              <a:latin typeface="Poppins"/>
              <a:ea typeface="Poppins"/>
              <a:cs typeface="Poppins"/>
              <a:sym typeface="Poppins"/>
            </a:endParaRPr>
          </a:p>
          <a:p>
            <a:pPr marL="457200" marR="0" lvl="0" indent="0" algn="l" rtl="0">
              <a:lnSpc>
                <a:spcPct val="90000"/>
              </a:lnSpc>
              <a:spcBef>
                <a:spcPts val="1000"/>
              </a:spcBef>
              <a:spcAft>
                <a:spcPts val="0"/>
              </a:spcAft>
              <a:buNone/>
            </a:pPr>
            <a:endParaRPr sz="2000">
              <a:latin typeface="Poppins"/>
              <a:ea typeface="Poppins"/>
              <a:cs typeface="Poppins"/>
              <a:sym typeface="Poppins"/>
            </a:endParaRPr>
          </a:p>
          <a:p>
            <a:pPr marL="0" marR="0" lvl="0" indent="0" algn="l" rtl="0">
              <a:lnSpc>
                <a:spcPct val="90000"/>
              </a:lnSpc>
              <a:spcBef>
                <a:spcPts val="0"/>
              </a:spcBef>
              <a:spcAft>
                <a:spcPts val="0"/>
              </a:spcAft>
              <a:buClr>
                <a:schemeClr val="dk2"/>
              </a:buClr>
              <a:buSzPts val="1600"/>
              <a:buFont typeface="Arial"/>
              <a:buNone/>
            </a:pPr>
            <a:r>
              <a:rPr lang="en-NZ" sz="2000">
                <a:solidFill>
                  <a:schemeClr val="dk2"/>
                </a:solidFill>
                <a:latin typeface="Poppins"/>
                <a:ea typeface="Poppins"/>
                <a:cs typeface="Poppins"/>
                <a:sym typeface="Poppins"/>
              </a:rPr>
              <a:t>Question: Do residents nursed on a support surface (e.g. air mattress or seat cushion) still need to be repositioned? </a:t>
            </a:r>
            <a:endParaRPr sz="2000">
              <a:solidFill>
                <a:schemeClr val="dk2"/>
              </a:solidFill>
              <a:latin typeface="Poppins"/>
              <a:ea typeface="Poppins"/>
              <a:cs typeface="Poppins"/>
              <a:sym typeface="Poppins"/>
            </a:endParaRPr>
          </a:p>
          <a:p>
            <a:pPr marL="0" marR="0" lvl="0" indent="0" algn="ctr" rtl="0">
              <a:lnSpc>
                <a:spcPct val="90000"/>
              </a:lnSpc>
              <a:spcBef>
                <a:spcPts val="0"/>
              </a:spcBef>
              <a:spcAft>
                <a:spcPts val="0"/>
              </a:spcAft>
              <a:buClr>
                <a:srgbClr val="FF0000"/>
              </a:buClr>
              <a:buSzPts val="1800"/>
              <a:buFont typeface="Arial"/>
              <a:buNone/>
            </a:pPr>
            <a:r>
              <a:rPr lang="en-NZ" sz="1800" b="1">
                <a:solidFill>
                  <a:srgbClr val="FF0000"/>
                </a:solidFill>
                <a:latin typeface="Poppins"/>
                <a:ea typeface="Poppins"/>
                <a:cs typeface="Poppins"/>
                <a:sym typeface="Poppins"/>
              </a:rPr>
              <a:t>Yes!</a:t>
            </a:r>
            <a:endParaRPr/>
          </a:p>
          <a:p>
            <a:pPr marL="228600" marR="0" lvl="0" indent="-114300" algn="l" rtl="0">
              <a:lnSpc>
                <a:spcPct val="90000"/>
              </a:lnSpc>
              <a:spcBef>
                <a:spcPts val="0"/>
              </a:spcBef>
              <a:spcAft>
                <a:spcPts val="0"/>
              </a:spcAft>
              <a:buClr>
                <a:schemeClr val="dk1"/>
              </a:buClr>
              <a:buSzPts val="1800"/>
              <a:buFont typeface="Noto Sans Symbols"/>
              <a:buNone/>
            </a:pPr>
            <a:endParaRPr sz="1800" b="1">
              <a:solidFill>
                <a:srgbClr val="FF000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Poppins"/>
              <a:ea typeface="Poppins"/>
              <a:cs typeface="Poppins"/>
              <a:sym typeface="Poppins"/>
            </a:endParaRPr>
          </a:p>
        </p:txBody>
      </p:sp>
      <p:pic>
        <p:nvPicPr>
          <p:cNvPr id="2" name="Picture 1" descr="A person lying on a pillow&#10;&#10;AI-generated content may be incorrect.">
            <a:extLst>
              <a:ext uri="{FF2B5EF4-FFF2-40B4-BE49-F238E27FC236}">
                <a16:creationId xmlns:a16="http://schemas.microsoft.com/office/drawing/2014/main" id="{2E561CBF-321F-24CE-75AD-E78730743DFE}"/>
              </a:ext>
            </a:extLst>
          </p:cNvPr>
          <p:cNvPicPr>
            <a:picLocks noChangeAspect="1"/>
          </p:cNvPicPr>
          <p:nvPr/>
        </p:nvPicPr>
        <p:blipFill>
          <a:blip r:embed="rId6"/>
          <a:stretch>
            <a:fillRect/>
          </a:stretch>
        </p:blipFill>
        <p:spPr>
          <a:xfrm>
            <a:off x="9146740" y="1710455"/>
            <a:ext cx="2353588" cy="2956925"/>
          </a:xfrm>
          <a:prstGeom prst="rect">
            <a:avLst/>
          </a:prstGeom>
        </p:spPr>
      </p:pic>
      <p:sp>
        <p:nvSpPr>
          <p:cNvPr id="3" name="TextBox 2">
            <a:extLst>
              <a:ext uri="{FF2B5EF4-FFF2-40B4-BE49-F238E27FC236}">
                <a16:creationId xmlns:a16="http://schemas.microsoft.com/office/drawing/2014/main" id="{895A246B-7424-80E4-862F-8EDEA9A0BD6F}"/>
              </a:ext>
            </a:extLst>
          </p:cNvPr>
          <p:cNvSpPr txBox="1"/>
          <p:nvPr/>
        </p:nvSpPr>
        <p:spPr>
          <a:xfrm>
            <a:off x="1655525" y="6185770"/>
            <a:ext cx="889139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FFFFFF"/>
                </a:solidFill>
                <a:latin typeface="Poppins"/>
              </a:rPr>
              <a:t>Image used from: National Pressure Ulcer Advisory Panel, European Pressure Ulcer Advisory Panel and Pan Pacific Pressure Injury Alliance. </a:t>
            </a:r>
            <a:r>
              <a:rPr lang="en-US" sz="1000" i="1">
                <a:solidFill>
                  <a:srgbClr val="FFFFFF"/>
                </a:solidFill>
                <a:latin typeface="Poppins"/>
              </a:rPr>
              <a:t>Prevention and Treatment of Pressure Ulcers: Clinical Practice Guideline.</a:t>
            </a:r>
            <a:r>
              <a:rPr lang="en-US" sz="1000">
                <a:solidFill>
                  <a:srgbClr val="FFFFFF"/>
                </a:solidFill>
                <a:latin typeface="Poppins"/>
              </a:rPr>
              <a:t> Emily Haesler (Ed.). Cambridge Media: Osborne Park, Western Australia; 2</a:t>
            </a:r>
            <a:r>
              <a:rPr lang="en-US" sz="900">
                <a:solidFill>
                  <a:srgbClr val="FFFFFF"/>
                </a:solidFill>
                <a:latin typeface="Poppins"/>
              </a:rPr>
              <a:t>0</a:t>
            </a:r>
            <a:r>
              <a:rPr lang="en-US" sz="1000">
                <a:solidFill>
                  <a:srgbClr val="FFFFFF"/>
                </a:solidFill>
                <a:latin typeface="Poppins"/>
              </a:rPr>
              <a:t>14</a:t>
            </a:r>
            <a:endParaRPr lang="en-US"/>
          </a:p>
        </p:txBody>
      </p:sp>
      <p:pic>
        <p:nvPicPr>
          <p:cNvPr id="57" name="Audio 56">
            <a:hlinkClick r:id="" action="ppaction://media"/>
            <a:extLst>
              <a:ext uri="{FF2B5EF4-FFF2-40B4-BE49-F238E27FC236}">
                <a16:creationId xmlns:a16="http://schemas.microsoft.com/office/drawing/2014/main" id="{F77137CD-0516-0C92-E3A5-27C10804DEB0}"/>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61075" t="-161075" r="-161075" b="-161075"/>
          <a:stretch>
            <a:fillRect/>
          </a:stretch>
        </p:blipFill>
        <p:spPr>
          <a:xfrm>
            <a:off x="10052304" y="4718304"/>
            <a:ext cx="2057400" cy="205740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9457"/>
    </mc:Choice>
    <mc:Fallback xmlns="">
      <p:transition spd="slow" advTm="139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4">
                                            <p:txEl>
                                              <p:pRg st="6" end="6"/>
                                            </p:txEl>
                                          </p:spTgt>
                                        </p:tgtEl>
                                        <p:attrNameLst>
                                          <p:attrName>style.visibility</p:attrName>
                                        </p:attrNameLst>
                                      </p:cBhvr>
                                      <p:to>
                                        <p:strVal val="visible"/>
                                      </p:to>
                                    </p:set>
                                    <p:anim calcmode="lin" valueType="num">
                                      <p:cBhvr additive="base">
                                        <p:cTn id="15" dur="500" fill="hold"/>
                                        <p:tgtEl>
                                          <p:spTgt spid="14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12C960-2BA9-5352-3522-EDAA6A85D1A9}"/>
              </a:ext>
            </a:extLst>
          </p:cNvPr>
          <p:cNvSpPr>
            <a:spLocks noGrp="1"/>
          </p:cNvSpPr>
          <p:nvPr>
            <p:ph type="title"/>
          </p:nvPr>
        </p:nvSpPr>
        <p:spPr>
          <a:xfrm>
            <a:off x="527304" y="1040644"/>
            <a:ext cx="10515600" cy="788266"/>
          </a:xfrm>
        </p:spPr>
        <p:txBody>
          <a:bodyPr>
            <a:normAutofit fontScale="90000"/>
          </a:bodyPr>
          <a:lstStyle/>
          <a:p>
            <a:pPr marL="342900" lvl="0" indent="-342900">
              <a:lnSpc>
                <a:spcPct val="115000"/>
              </a:lnSpc>
              <a:spcAft>
                <a:spcPts val="1000"/>
              </a:spcAft>
              <a:buFont typeface="Calibri" panose="020F0502020204030204" pitchFamily="34" charset="0"/>
              <a:buChar char=" "/>
              <a:tabLst>
                <a:tab pos="228600" algn="l"/>
                <a:tab pos="457200" algn="l"/>
              </a:tabLst>
            </a:pPr>
            <a:r>
              <a:rPr lang="en-NZ" sz="1800">
                <a:effectLst/>
                <a:latin typeface="Calibri" panose="020F0502020204030204" pitchFamily="34" charset="0"/>
                <a:ea typeface="Calibri" panose="020F0502020204030204" pitchFamily="34" charset="0"/>
                <a:cs typeface="Times New Roman" panose="02020603050405020304" pitchFamily="18" charset="0"/>
              </a:rPr>
              <a:t> </a:t>
            </a:r>
            <a:br>
              <a:rPr lang="en-NZ" sz="1800">
                <a:effectLst/>
                <a:latin typeface="Calibri" panose="020F0502020204030204" pitchFamily="34" charset="0"/>
                <a:ea typeface="Calibri" panose="020F0502020204030204" pitchFamily="34" charset="0"/>
                <a:cs typeface="Times New Roman" panose="02020603050405020304" pitchFamily="18" charset="0"/>
              </a:rPr>
            </a:br>
            <a:r>
              <a:rPr lang="en-NZ" sz="3100"/>
              <a:t>Reduce Pressure Risk over the Heels and Sacrum </a:t>
            </a:r>
            <a:br>
              <a:rPr lang="en-NZ" sz="3100"/>
            </a:br>
            <a:r>
              <a:rPr lang="en-NZ" sz="2700"/>
              <a:t> </a:t>
            </a:r>
            <a:br>
              <a:rPr lang="en-NZ" sz="1800">
                <a:effectLst/>
                <a:latin typeface="Calibri" panose="020F0502020204030204" pitchFamily="34" charset="0"/>
                <a:ea typeface="Calibri" panose="020F0502020204030204" pitchFamily="34" charset="0"/>
                <a:cs typeface="Times New Roman" panose="02020603050405020304" pitchFamily="18" charset="0"/>
              </a:rPr>
            </a:br>
            <a:r>
              <a:rPr lang="en-NZ" sz="1800">
                <a:effectLst/>
                <a:latin typeface="Calibri" panose="020F0502020204030204" pitchFamily="34" charset="0"/>
                <a:ea typeface="Calibri" panose="020F0502020204030204" pitchFamily="34" charset="0"/>
                <a:cs typeface="Times New Roman" panose="02020603050405020304" pitchFamily="18" charset="0"/>
              </a:rPr>
              <a:t> </a:t>
            </a:r>
            <a:br>
              <a:rPr lang="en-NZ" sz="1800">
                <a:effectLst/>
                <a:latin typeface="Calibri" panose="020F0502020204030204" pitchFamily="34" charset="0"/>
                <a:ea typeface="Calibri" panose="020F0502020204030204" pitchFamily="34" charset="0"/>
                <a:cs typeface="Times New Roman" panose="02020603050405020304" pitchFamily="18" charset="0"/>
              </a:rPr>
            </a:br>
            <a:r>
              <a:rPr lang="en-NZ" sz="1800">
                <a:effectLst/>
                <a:latin typeface="Calibri" panose="020F0502020204030204" pitchFamily="34" charset="0"/>
                <a:ea typeface="Calibri" panose="020F0502020204030204" pitchFamily="34" charset="0"/>
                <a:cs typeface="Times New Roman" panose="02020603050405020304" pitchFamily="18" charset="0"/>
              </a:rPr>
              <a:t> </a:t>
            </a:r>
            <a:br>
              <a:rPr lang="en-NZ" sz="1800">
                <a:effectLst/>
                <a:latin typeface="Calibri" panose="020F0502020204030204" pitchFamily="34" charset="0"/>
                <a:ea typeface="Calibri" panose="020F0502020204030204" pitchFamily="34" charset="0"/>
                <a:cs typeface="Times New Roman" panose="02020603050405020304" pitchFamily="18" charset="0"/>
              </a:rPr>
            </a:br>
            <a:r>
              <a:rPr lang="en-NZ" sz="18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3E068E0D-1E8C-5282-9CBF-D5272D9911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977" y="1294116"/>
            <a:ext cx="4542729" cy="3405790"/>
          </a:xfrm>
          <a:prstGeom prst="rect">
            <a:avLst/>
          </a:prstGeom>
        </p:spPr>
      </p:pic>
      <p:pic>
        <p:nvPicPr>
          <p:cNvPr id="8" name="Picture 7">
            <a:extLst>
              <a:ext uri="{FF2B5EF4-FFF2-40B4-BE49-F238E27FC236}">
                <a16:creationId xmlns:a16="http://schemas.microsoft.com/office/drawing/2014/main" id="{BD311E9A-56AA-79D0-AF41-336C1BDEFA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5104" y="1294116"/>
            <a:ext cx="4542729" cy="3405790"/>
          </a:xfrm>
          <a:prstGeom prst="rect">
            <a:avLst/>
          </a:prstGeom>
        </p:spPr>
      </p:pic>
      <p:sp>
        <p:nvSpPr>
          <p:cNvPr id="9" name="TextBox 8">
            <a:extLst>
              <a:ext uri="{FF2B5EF4-FFF2-40B4-BE49-F238E27FC236}">
                <a16:creationId xmlns:a16="http://schemas.microsoft.com/office/drawing/2014/main" id="{2C4672DA-C8FA-1DFC-F4FF-D01F1607DBF6}"/>
              </a:ext>
            </a:extLst>
          </p:cNvPr>
          <p:cNvSpPr txBox="1"/>
          <p:nvPr/>
        </p:nvSpPr>
        <p:spPr>
          <a:xfrm>
            <a:off x="973521" y="4853765"/>
            <a:ext cx="9354312" cy="1231106"/>
          </a:xfrm>
          <a:prstGeom prst="rect">
            <a:avLst/>
          </a:prstGeom>
          <a:noFill/>
        </p:spPr>
        <p:txBody>
          <a:bodyPr wrap="square" rtlCol="0">
            <a:spAutoFit/>
          </a:bodyPr>
          <a:lstStyle/>
          <a:p>
            <a:r>
              <a:rPr lang="en-NZ" sz="2000">
                <a:solidFill>
                  <a:srgbClr val="002060"/>
                </a:solidFill>
                <a:latin typeface="Poppins"/>
                <a:cs typeface="Poppins"/>
              </a:rPr>
              <a:t>Before sitting advise residents to bend their knees, then elevate the head of the bed. This will reduce friction and shear over their heels and bottom. Assist bending their knees if they are unable to.</a:t>
            </a:r>
            <a:br>
              <a:rPr lang="en-NZ" sz="1400">
                <a:effectLst/>
                <a:latin typeface="Calibri" panose="020F0502020204030204" pitchFamily="34" charset="0"/>
                <a:ea typeface="Calibri" panose="020F0502020204030204" pitchFamily="34" charset="0"/>
                <a:cs typeface="Times New Roman" panose="02020603050405020304" pitchFamily="18" charset="0"/>
              </a:rPr>
            </a:br>
            <a:endParaRPr lang="en-NZ"/>
          </a:p>
        </p:txBody>
      </p:sp>
      <p:pic>
        <p:nvPicPr>
          <p:cNvPr id="13" name="Audio 12">
            <a:hlinkClick r:id="" action="ppaction://media"/>
            <a:extLst>
              <a:ext uri="{FF2B5EF4-FFF2-40B4-BE49-F238E27FC236}">
                <a16:creationId xmlns:a16="http://schemas.microsoft.com/office/drawing/2014/main" id="{3992EAB3-07A5-0D68-5C14-3A7B21FC0D3E}"/>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35905869"/>
      </p:ext>
    </p:extLst>
  </p:cSld>
  <p:clrMapOvr>
    <a:masterClrMapping/>
  </p:clrMapOvr>
  <mc:AlternateContent xmlns:mc="http://schemas.openxmlformats.org/markup-compatibility/2006" xmlns:p14="http://schemas.microsoft.com/office/powerpoint/2010/main">
    <mc:Choice Requires="p14">
      <p:transition spd="slow" p14:dur="2000" advTm="26394"/>
    </mc:Choice>
    <mc:Fallback xmlns="">
      <p:transition spd="slow" advTm="26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title"/>
          </p:nvPr>
        </p:nvSpPr>
        <p:spPr>
          <a:xfrm>
            <a:off x="775733" y="573401"/>
            <a:ext cx="10297552" cy="5771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Poppins SemiBold"/>
              <a:buNone/>
            </a:pPr>
            <a:r>
              <a:rPr lang="en-NZ" sz="4800"/>
              <a:t>Intensity &amp; duration of pressure</a:t>
            </a:r>
            <a:endParaRPr/>
          </a:p>
        </p:txBody>
      </p:sp>
      <p:sp>
        <p:nvSpPr>
          <p:cNvPr id="151" name="Google Shape;151;p14"/>
          <p:cNvSpPr txBox="1"/>
          <p:nvPr/>
        </p:nvSpPr>
        <p:spPr>
          <a:xfrm>
            <a:off x="620277" y="1888874"/>
            <a:ext cx="7108500" cy="4782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Pre</a:t>
            </a:r>
            <a:r>
              <a:rPr lang="en-NZ" sz="2000">
                <a:solidFill>
                  <a:schemeClr val="dk2"/>
                </a:solidFill>
                <a:latin typeface="Poppins"/>
                <a:ea typeface="Poppins"/>
                <a:cs typeface="Poppins"/>
                <a:sym typeface="Poppins"/>
              </a:rPr>
              <a:t>ssure intensity is higher when sitting. A resident needs more frequent moving when sitting vs lying.</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Ensure seating is correct size, resident is not sliding in the chair, feet are supported.</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Reposition immobile residents in chairs at least hourly or encourage them to perform bottom-lifts every 20-min. </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Some residents may need more frequent turning if the skin turns becomes red from pressure</a:t>
            </a:r>
            <a:r>
              <a:rPr lang="en-NZ" sz="2000">
                <a:solidFill>
                  <a:schemeClr val="dk1"/>
                </a:solidFill>
                <a:latin typeface="Poppins"/>
                <a:ea typeface="Poppins"/>
                <a:cs typeface="Poppins"/>
                <a:sym typeface="Poppins"/>
              </a:rPr>
              <a:t>.</a:t>
            </a:r>
            <a:endParaRPr/>
          </a:p>
          <a:p>
            <a:pPr marL="0" marR="0" lvl="0" indent="0" algn="l" rtl="0">
              <a:lnSpc>
                <a:spcPct val="90000"/>
              </a:lnSpc>
              <a:spcBef>
                <a:spcPts val="1000"/>
              </a:spcBef>
              <a:spcAft>
                <a:spcPts val="0"/>
              </a:spcAft>
              <a:buClr>
                <a:schemeClr val="dk1"/>
              </a:buClr>
              <a:buSzPts val="1800"/>
              <a:buFont typeface="Arial"/>
              <a:buNone/>
            </a:pPr>
            <a:endParaRPr sz="1800">
              <a:solidFill>
                <a:schemeClr val="dk1"/>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Poppins"/>
              <a:ea typeface="Poppins"/>
              <a:cs typeface="Poppins"/>
              <a:sym typeface="Poppins"/>
            </a:endParaRPr>
          </a:p>
        </p:txBody>
      </p:sp>
      <p:pic>
        <p:nvPicPr>
          <p:cNvPr id="4" name="Picture 3" descr="A person sitting on a box&#10;&#10;AI-generated content may be incorrect.">
            <a:extLst>
              <a:ext uri="{FF2B5EF4-FFF2-40B4-BE49-F238E27FC236}">
                <a16:creationId xmlns:a16="http://schemas.microsoft.com/office/drawing/2014/main" id="{FEA6FBCC-C3CB-6C9F-0A37-C3DB0DD93C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1235" y="1513561"/>
            <a:ext cx="3260517" cy="3841316"/>
          </a:xfrm>
          <a:prstGeom prst="rect">
            <a:avLst/>
          </a:prstGeom>
        </p:spPr>
      </p:pic>
      <p:pic>
        <p:nvPicPr>
          <p:cNvPr id="9" name="Audio 8">
            <a:hlinkClick r:id="" action="ppaction://media"/>
            <a:extLst>
              <a:ext uri="{FF2B5EF4-FFF2-40B4-BE49-F238E27FC236}">
                <a16:creationId xmlns:a16="http://schemas.microsoft.com/office/drawing/2014/main" id="{94AC4AE1-0D4E-CD9E-D4C5-40D546584E9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08748"/>
    </mc:Choice>
    <mc:Fallback xmlns="">
      <p:transition spd="slow" advTm="108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a:spLocks noGrp="1"/>
          </p:cNvSpPr>
          <p:nvPr>
            <p:ph type="title"/>
          </p:nvPr>
        </p:nvSpPr>
        <p:spPr>
          <a:xfrm>
            <a:off x="934497" y="462224"/>
            <a:ext cx="10221183" cy="7737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Poppins SemiBold"/>
              <a:buNone/>
            </a:pPr>
            <a:r>
              <a:rPr lang="en-NZ">
                <a:solidFill>
                  <a:schemeClr val="dk2"/>
                </a:solidFill>
              </a:rPr>
              <a:t>I</a:t>
            </a:r>
            <a:r>
              <a:rPr lang="en-NZ"/>
              <a:t>ncontinence</a:t>
            </a:r>
            <a:endParaRPr/>
          </a:p>
        </p:txBody>
      </p:sp>
      <p:sp>
        <p:nvSpPr>
          <p:cNvPr id="159" name="Google Shape;159;p15"/>
          <p:cNvSpPr txBox="1"/>
          <p:nvPr/>
        </p:nvSpPr>
        <p:spPr>
          <a:xfrm>
            <a:off x="929555" y="1421634"/>
            <a:ext cx="6515947" cy="402336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Follow your facilities skin care regime.</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cs typeface="Poppins"/>
                <a:sym typeface="Poppins"/>
              </a:rPr>
              <a:t>Clean and dry skin reduces friction and risk of developing pressure injuries.</a:t>
            </a:r>
            <a:endParaRPr sz="2000">
              <a:solidFill>
                <a:srgbClr val="002060"/>
              </a:solidFill>
              <a:latin typeface="Poppins"/>
              <a:cs typeface="Poppins"/>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cs typeface="Poppins"/>
                <a:sym typeface="Poppins"/>
              </a:rPr>
              <a:t>Ensure regular toileting regime.</a:t>
            </a:r>
            <a:endParaRPr sz="2000">
              <a:solidFill>
                <a:srgbClr val="002060"/>
              </a:solidFill>
              <a:latin typeface="Poppins"/>
              <a:cs typeface="Poppins"/>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cs typeface="Poppins"/>
                <a:sym typeface="Poppins"/>
              </a:rPr>
              <a:t>Use soap substitute to clean the skin. </a:t>
            </a:r>
            <a:endParaRPr sz="2000">
              <a:solidFill>
                <a:srgbClr val="002060"/>
              </a:solidFill>
              <a:latin typeface="Poppins"/>
              <a:cs typeface="Poppins"/>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cs typeface="Poppins"/>
                <a:sym typeface="Poppins"/>
              </a:rPr>
              <a:t>Apply thin layer of barrier cream to protect inner thighs and buttocks from incontinence before skin redness develops. </a:t>
            </a:r>
            <a:endParaRPr sz="2000">
              <a:solidFill>
                <a:srgbClr val="002060"/>
              </a:solidFill>
              <a:latin typeface="Poppins"/>
              <a:cs typeface="Poppins"/>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cs typeface="Poppins"/>
                <a:sym typeface="Poppins"/>
              </a:rPr>
              <a:t>Nursing assessment may be required to establish cause of faecal incontinence and rule out urinary tract infections</a:t>
            </a:r>
            <a:endParaRPr sz="2000">
              <a:solidFill>
                <a:srgbClr val="002060"/>
              </a:solidFill>
              <a:latin typeface="Poppins"/>
              <a:cs typeface="Poppins"/>
            </a:endParaRPr>
          </a:p>
          <a:p>
            <a:pPr marL="228600" marR="0" lvl="0" indent="-114300" algn="l" rtl="0">
              <a:lnSpc>
                <a:spcPct val="90000"/>
              </a:lnSpc>
              <a:spcBef>
                <a:spcPts val="1000"/>
              </a:spcBef>
              <a:spcAft>
                <a:spcPts val="0"/>
              </a:spcAft>
              <a:buClr>
                <a:schemeClr val="dk1"/>
              </a:buClr>
              <a:buSzPts val="1800"/>
              <a:buFont typeface="Noto Sans Symbols"/>
              <a:buNone/>
            </a:pPr>
            <a:endParaRPr sz="1800">
              <a:solidFill>
                <a:schemeClr val="dk1"/>
              </a:solidFill>
              <a:latin typeface="Poppins"/>
              <a:ea typeface="Poppins"/>
              <a:cs typeface="Poppins"/>
              <a:sym typeface="Poppins"/>
            </a:endParaRPr>
          </a:p>
        </p:txBody>
      </p:sp>
      <p:pic>
        <p:nvPicPr>
          <p:cNvPr id="5" name="Content Placeholder 4">
            <a:extLst>
              <a:ext uri="{FF2B5EF4-FFF2-40B4-BE49-F238E27FC236}">
                <a16:creationId xmlns:a16="http://schemas.microsoft.com/office/drawing/2014/main" id="{2ED8FC64-339B-942C-FDAB-8019090D72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98713" y="3178311"/>
            <a:ext cx="3121812" cy="2357287"/>
          </a:xfrm>
          <a:prstGeom prst="rect">
            <a:avLst/>
          </a:prstGeom>
          <a:noFill/>
          <a:ln>
            <a:noFill/>
          </a:ln>
        </p:spPr>
      </p:pic>
      <p:sp>
        <p:nvSpPr>
          <p:cNvPr id="2" name="TextBox 1">
            <a:extLst>
              <a:ext uri="{FF2B5EF4-FFF2-40B4-BE49-F238E27FC236}">
                <a16:creationId xmlns:a16="http://schemas.microsoft.com/office/drawing/2014/main" id="{F82E4B1F-153D-025F-7D82-66E774235BB7}"/>
              </a:ext>
            </a:extLst>
          </p:cNvPr>
          <p:cNvSpPr txBox="1"/>
          <p:nvPr/>
        </p:nvSpPr>
        <p:spPr>
          <a:xfrm>
            <a:off x="8411497" y="552327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21212"/>
                </a:solidFill>
                <a:latin typeface="Poppins"/>
                <a:cs typeface="Poppins"/>
              </a:rPr>
              <a:t>Images sourced from </a:t>
            </a:r>
            <a:r>
              <a:rPr lang="en-US">
                <a:solidFill>
                  <a:srgbClr val="116BA3"/>
                </a:solidFill>
                <a:latin typeface="Poppins"/>
                <a:cs typeface="Poppins"/>
                <a:hlinkClick r:id="rId6"/>
              </a:rPr>
              <a:t>DermNet</a:t>
            </a:r>
            <a:endParaRPr lang="en-US"/>
          </a:p>
        </p:txBody>
      </p:sp>
      <p:pic>
        <p:nvPicPr>
          <p:cNvPr id="6" name="Picture 5" descr=" ">
            <a:extLst>
              <a:ext uri="{FF2B5EF4-FFF2-40B4-BE49-F238E27FC236}">
                <a16:creationId xmlns:a16="http://schemas.microsoft.com/office/drawing/2014/main" id="{E326FB36-477E-91E2-FA03-3F4A4B1549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4074" y="614306"/>
            <a:ext cx="3122304" cy="2347872"/>
          </a:xfrm>
          <a:prstGeom prst="rect">
            <a:avLst/>
          </a:prstGeom>
        </p:spPr>
      </p:pic>
      <p:pic>
        <p:nvPicPr>
          <p:cNvPr id="23" name="Audio 22">
            <a:hlinkClick r:id="" action="ppaction://media"/>
            <a:extLst>
              <a:ext uri="{FF2B5EF4-FFF2-40B4-BE49-F238E27FC236}">
                <a16:creationId xmlns:a16="http://schemas.microsoft.com/office/drawing/2014/main" id="{A62FE0A2-9AB7-1EEF-1354-D674896B1CE8}"/>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50041"/>
    </mc:Choice>
    <mc:Fallback xmlns="">
      <p:transition spd="slow" advTm="150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88101BB2-5163-8FEF-F93B-6CBCA6C283FF}"/>
            </a:ext>
          </a:extLst>
        </p:cNvPr>
        <p:cNvGrpSpPr/>
        <p:nvPr/>
      </p:nvGrpSpPr>
      <p:grpSpPr>
        <a:xfrm>
          <a:off x="0" y="0"/>
          <a:ext cx="0" cy="0"/>
          <a:chOff x="0" y="0"/>
          <a:chExt cx="0" cy="0"/>
        </a:xfrm>
      </p:grpSpPr>
      <p:sp>
        <p:nvSpPr>
          <p:cNvPr id="157" name="Google Shape;157;p15">
            <a:extLst>
              <a:ext uri="{FF2B5EF4-FFF2-40B4-BE49-F238E27FC236}">
                <a16:creationId xmlns:a16="http://schemas.microsoft.com/office/drawing/2014/main" id="{902B9BD6-3424-023A-50D0-D1271636A178}"/>
              </a:ext>
            </a:extLst>
          </p:cNvPr>
          <p:cNvSpPr txBox="1">
            <a:spLocks noGrp="1"/>
          </p:cNvSpPr>
          <p:nvPr>
            <p:ph type="title"/>
          </p:nvPr>
        </p:nvSpPr>
        <p:spPr>
          <a:xfrm>
            <a:off x="809489" y="830626"/>
            <a:ext cx="10978896" cy="748148"/>
          </a:xfrm>
          <a:prstGeom prst="rect">
            <a:avLst/>
          </a:prstGeom>
          <a:noFill/>
          <a:ln>
            <a:noFill/>
          </a:ln>
        </p:spPr>
        <p:txBody>
          <a:bodyPr spcFirstLastPara="1" wrap="square" lIns="91425" tIns="45700" rIns="91425" bIns="45700" anchor="ctr" anchorCtr="0">
            <a:noAutofit/>
          </a:bodyPr>
          <a:lstStyle/>
          <a:p>
            <a:pPr>
              <a:buClr>
                <a:schemeClr val="dk2"/>
              </a:buClr>
              <a:buSzPts val="4400"/>
            </a:pPr>
            <a:r>
              <a:rPr lang="en-NZ">
                <a:solidFill>
                  <a:schemeClr val="dk1"/>
                </a:solidFill>
                <a:latin typeface="Poppins SemiBold"/>
                <a:cs typeface="Poppins SemiBold"/>
                <a:sym typeface="Poppins SemiBold"/>
              </a:rPr>
              <a:t>  Incontinence    vs    </a:t>
            </a:r>
            <a:r>
              <a:rPr lang="en-NZ">
                <a:solidFill>
                  <a:schemeClr val="dk1"/>
                </a:solidFill>
                <a:latin typeface="Poppins SemiBold"/>
                <a:cs typeface="Poppins SemiBold"/>
              </a:rPr>
              <a:t>Pressure Injury</a:t>
            </a:r>
            <a:br>
              <a:rPr lang="en-NZ">
                <a:solidFill>
                  <a:schemeClr val="dk1"/>
                </a:solidFill>
                <a:latin typeface="Poppins SemiBold"/>
                <a:cs typeface="Poppins SemiBold"/>
                <a:sym typeface="Poppins SemiBold"/>
              </a:rPr>
            </a:br>
            <a:endParaRPr/>
          </a:p>
        </p:txBody>
      </p:sp>
      <p:sp>
        <p:nvSpPr>
          <p:cNvPr id="7" name="Text Placeholder 6">
            <a:extLst>
              <a:ext uri="{FF2B5EF4-FFF2-40B4-BE49-F238E27FC236}">
                <a16:creationId xmlns:a16="http://schemas.microsoft.com/office/drawing/2014/main" id="{07A09F69-5BB3-A46F-FC07-690FB03AE58D}"/>
              </a:ext>
            </a:extLst>
          </p:cNvPr>
          <p:cNvSpPr>
            <a:spLocks noGrp="1"/>
          </p:cNvSpPr>
          <p:nvPr>
            <p:ph type="body" idx="1"/>
          </p:nvPr>
        </p:nvSpPr>
        <p:spPr>
          <a:xfrm>
            <a:off x="6434373" y="1252051"/>
            <a:ext cx="5445813" cy="3555466"/>
          </a:xfrm>
        </p:spPr>
        <p:txBody>
          <a:bodyPr>
            <a:normAutofit/>
          </a:bodyPr>
          <a:lstStyle/>
          <a:p>
            <a:r>
              <a:rPr lang="en-NZ" sz="2000" b="1" dirty="0">
                <a:solidFill>
                  <a:srgbClr val="002060"/>
                </a:solidFill>
                <a:latin typeface="Poppins" panose="00000500000000000000" pitchFamily="2" charset="0"/>
                <a:cs typeface="Poppins" panose="00000500000000000000" pitchFamily="2" charset="0"/>
              </a:rPr>
              <a:t>Cause</a:t>
            </a:r>
            <a:r>
              <a:rPr lang="en-NZ" sz="2000" dirty="0">
                <a:solidFill>
                  <a:srgbClr val="002060"/>
                </a:solidFill>
                <a:latin typeface="Poppins" panose="00000500000000000000" pitchFamily="2" charset="0"/>
                <a:cs typeface="Poppins" panose="00000500000000000000" pitchFamily="2" charset="0"/>
              </a:rPr>
              <a:t>: prolonged pressure </a:t>
            </a:r>
          </a:p>
          <a:p>
            <a:r>
              <a:rPr lang="en-NZ" sz="2000" b="1" dirty="0">
                <a:solidFill>
                  <a:srgbClr val="002060"/>
                </a:solidFill>
                <a:latin typeface="Poppins" panose="00000500000000000000" pitchFamily="2" charset="0"/>
                <a:cs typeface="Poppins" panose="00000500000000000000" pitchFamily="2" charset="0"/>
              </a:rPr>
              <a:t>Location</a:t>
            </a:r>
            <a:r>
              <a:rPr lang="en-NZ" sz="2000" dirty="0">
                <a:solidFill>
                  <a:srgbClr val="002060"/>
                </a:solidFill>
                <a:latin typeface="Poppins" panose="00000500000000000000" pitchFamily="2" charset="0"/>
                <a:cs typeface="Poppins" panose="00000500000000000000" pitchFamily="2" charset="0"/>
              </a:rPr>
              <a:t>: over bony prominence or from a device</a:t>
            </a:r>
          </a:p>
          <a:p>
            <a:r>
              <a:rPr lang="en-NZ" sz="2000" b="1" dirty="0">
                <a:solidFill>
                  <a:srgbClr val="002060"/>
                </a:solidFill>
                <a:latin typeface="Poppins"/>
                <a:cs typeface="Poppins"/>
              </a:rPr>
              <a:t>Appearance</a:t>
            </a:r>
            <a:r>
              <a:rPr lang="en-NZ" sz="2000" dirty="0">
                <a:solidFill>
                  <a:srgbClr val="002060"/>
                </a:solidFill>
                <a:latin typeface="Poppins"/>
                <a:cs typeface="Poppins"/>
              </a:rPr>
              <a:t>: localised areas of non-blanching skin redness, blister or with skin and tissue breakdown with distinct edges, can be painful</a:t>
            </a:r>
          </a:p>
        </p:txBody>
      </p:sp>
      <p:sp>
        <p:nvSpPr>
          <p:cNvPr id="159" name="Google Shape;159;p15">
            <a:extLst>
              <a:ext uri="{FF2B5EF4-FFF2-40B4-BE49-F238E27FC236}">
                <a16:creationId xmlns:a16="http://schemas.microsoft.com/office/drawing/2014/main" id="{0265FD9B-C52A-4839-0C5D-F9AA330C90C4}"/>
              </a:ext>
            </a:extLst>
          </p:cNvPr>
          <p:cNvSpPr txBox="1"/>
          <p:nvPr/>
        </p:nvSpPr>
        <p:spPr>
          <a:xfrm>
            <a:off x="809489" y="1252051"/>
            <a:ext cx="5214466" cy="3077179"/>
          </a:xfrm>
          <a:prstGeom prst="rect">
            <a:avLst/>
          </a:prstGeom>
          <a:noFill/>
          <a:ln>
            <a:noFill/>
          </a:ln>
        </p:spPr>
        <p:txBody>
          <a:bodyPr spcFirstLastPara="1" wrap="square" lIns="91425" tIns="45700" rIns="91425" bIns="45700" anchor="t" anchorCtr="0">
            <a:normAutofit/>
          </a:bodyPr>
          <a:lstStyle/>
          <a:p>
            <a:pPr marL="457200" lvl="0" indent="-406400">
              <a:lnSpc>
                <a:spcPct val="90000"/>
              </a:lnSpc>
              <a:spcBef>
                <a:spcPts val="1000"/>
              </a:spcBef>
              <a:buClr>
                <a:schemeClr val="dk2"/>
              </a:buClr>
              <a:buSzPts val="2800"/>
              <a:buFont typeface="Arial"/>
              <a:buChar char="•"/>
            </a:pPr>
            <a:r>
              <a:rPr lang="en-NZ" sz="2000" b="1" dirty="0">
                <a:solidFill>
                  <a:srgbClr val="002060"/>
                </a:solidFill>
                <a:latin typeface="Poppins" panose="00000500000000000000" pitchFamily="2" charset="0"/>
                <a:cs typeface="Poppins" panose="00000500000000000000" pitchFamily="2" charset="0"/>
                <a:sym typeface="Poppins SemiBold"/>
              </a:rPr>
              <a:t>Cause</a:t>
            </a:r>
            <a:r>
              <a:rPr lang="en-NZ" sz="2000" dirty="0">
                <a:solidFill>
                  <a:srgbClr val="002060"/>
                </a:solidFill>
                <a:latin typeface="Poppins" panose="00000500000000000000" pitchFamily="2" charset="0"/>
                <a:cs typeface="Poppins" panose="00000500000000000000" pitchFamily="2" charset="0"/>
                <a:sym typeface="Poppins SemiBold"/>
              </a:rPr>
              <a:t>:</a:t>
            </a:r>
            <a:r>
              <a:rPr lang="en-NZ" sz="2000" b="1" dirty="0">
                <a:solidFill>
                  <a:srgbClr val="002060"/>
                </a:solidFill>
                <a:latin typeface="Poppins" panose="00000500000000000000" pitchFamily="2" charset="0"/>
                <a:cs typeface="Poppins" panose="00000500000000000000" pitchFamily="2" charset="0"/>
                <a:sym typeface="Poppins SemiBold"/>
              </a:rPr>
              <a:t> </a:t>
            </a:r>
            <a:r>
              <a:rPr lang="en-NZ" sz="2000" dirty="0">
                <a:solidFill>
                  <a:srgbClr val="002060"/>
                </a:solidFill>
                <a:latin typeface="Poppins" panose="00000500000000000000" pitchFamily="2" charset="0"/>
                <a:cs typeface="Poppins" panose="00000500000000000000" pitchFamily="2" charset="0"/>
                <a:sym typeface="Poppins SemiBold"/>
              </a:rPr>
              <a:t>prolonged moisture from urine and/or faeces</a:t>
            </a:r>
          </a:p>
          <a:p>
            <a:pPr marL="457200" indent="-406400">
              <a:lnSpc>
                <a:spcPct val="90000"/>
              </a:lnSpc>
              <a:spcBef>
                <a:spcPts val="1000"/>
              </a:spcBef>
              <a:buClr>
                <a:schemeClr val="dk2"/>
              </a:buClr>
              <a:buSzPts val="2800"/>
              <a:buFont typeface="Arial"/>
              <a:buChar char="•"/>
            </a:pPr>
            <a:r>
              <a:rPr lang="en-NZ" sz="2000" b="1" dirty="0">
                <a:solidFill>
                  <a:srgbClr val="002060"/>
                </a:solidFill>
                <a:latin typeface="Poppins" panose="00000500000000000000" pitchFamily="2" charset="0"/>
                <a:cs typeface="Poppins" panose="00000500000000000000" pitchFamily="2" charset="0"/>
                <a:sym typeface="Poppins SemiBold"/>
              </a:rPr>
              <a:t>Location</a:t>
            </a:r>
            <a:r>
              <a:rPr lang="en-NZ" sz="2000" dirty="0">
                <a:solidFill>
                  <a:srgbClr val="002060"/>
                </a:solidFill>
                <a:latin typeface="Poppins" panose="00000500000000000000" pitchFamily="2" charset="0"/>
                <a:cs typeface="Poppins" panose="00000500000000000000" pitchFamily="2" charset="0"/>
                <a:sym typeface="Poppins SemiBold"/>
              </a:rPr>
              <a:t>: buttocks, genital area, groin, inner thighs</a:t>
            </a:r>
          </a:p>
          <a:p>
            <a:pPr marL="457200" marR="0" lvl="0" indent="-342900" algn="l" rtl="0">
              <a:lnSpc>
                <a:spcPct val="90000"/>
              </a:lnSpc>
              <a:spcBef>
                <a:spcPts val="1000"/>
              </a:spcBef>
              <a:spcAft>
                <a:spcPts val="0"/>
              </a:spcAft>
              <a:buClr>
                <a:schemeClr val="dk1"/>
              </a:buClr>
              <a:buSzPts val="1800"/>
              <a:buFont typeface="Arial" panose="020B0604020202020204" pitchFamily="34" charset="0"/>
              <a:buChar char="•"/>
            </a:pPr>
            <a:r>
              <a:rPr lang="en-NZ" sz="2000" b="1" dirty="0">
                <a:solidFill>
                  <a:srgbClr val="002060"/>
                </a:solidFill>
                <a:latin typeface="Poppins" panose="00000500000000000000" pitchFamily="2" charset="0"/>
                <a:cs typeface="Poppins" panose="00000500000000000000" pitchFamily="2" charset="0"/>
                <a:sym typeface="Poppins SemiBold"/>
              </a:rPr>
              <a:t>Appearance</a:t>
            </a:r>
            <a:r>
              <a:rPr lang="en-NZ" sz="2000" dirty="0">
                <a:solidFill>
                  <a:srgbClr val="002060"/>
                </a:solidFill>
                <a:latin typeface="Poppins" panose="00000500000000000000" pitchFamily="2" charset="0"/>
                <a:cs typeface="Poppins" panose="00000500000000000000" pitchFamily="2" charset="0"/>
                <a:sym typeface="Poppins SemiBold"/>
              </a:rPr>
              <a:t>: poorly defined edges, multiple, superficial red intact, or weeping skin that can be painful</a:t>
            </a:r>
            <a:endParaRPr sz="2000" dirty="0">
              <a:solidFill>
                <a:srgbClr val="002060"/>
              </a:solidFill>
              <a:latin typeface="Poppins" panose="00000500000000000000" pitchFamily="2" charset="0"/>
              <a:cs typeface="Poppins" panose="00000500000000000000" pitchFamily="2" charset="0"/>
              <a:sym typeface="Poppins"/>
            </a:endParaRPr>
          </a:p>
        </p:txBody>
      </p:sp>
      <p:pic>
        <p:nvPicPr>
          <p:cNvPr id="2" name="Picture 1" descr=" ">
            <a:extLst>
              <a:ext uri="{FF2B5EF4-FFF2-40B4-BE49-F238E27FC236}">
                <a16:creationId xmlns:a16="http://schemas.microsoft.com/office/drawing/2014/main" id="{52C80940-125B-EEF3-EC7A-BAE7CB2A3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0198" y="4095038"/>
            <a:ext cx="2978833" cy="2191978"/>
          </a:xfrm>
          <a:prstGeom prst="rect">
            <a:avLst/>
          </a:prstGeom>
        </p:spPr>
      </p:pic>
      <p:sp>
        <p:nvSpPr>
          <p:cNvPr id="5" name="TextBox 4">
            <a:extLst>
              <a:ext uri="{FF2B5EF4-FFF2-40B4-BE49-F238E27FC236}">
                <a16:creationId xmlns:a16="http://schemas.microsoft.com/office/drawing/2014/main" id="{DE1D596E-8F4E-29E2-590D-44A433EF26B4}"/>
              </a:ext>
            </a:extLst>
          </p:cNvPr>
          <p:cNvSpPr txBox="1"/>
          <p:nvPr/>
        </p:nvSpPr>
        <p:spPr>
          <a:xfrm>
            <a:off x="103239" y="526517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21212"/>
                </a:solidFill>
                <a:latin typeface="Poppins"/>
              </a:rPr>
              <a:t>Image sourced from </a:t>
            </a:r>
            <a:r>
              <a:rPr lang="en-US" u="sng">
                <a:solidFill>
                  <a:srgbClr val="30A1AC"/>
                </a:solidFill>
                <a:latin typeface="Poppins"/>
                <a:cs typeface="Segoe UI"/>
                <a:hlinkClick r:id="rId6"/>
              </a:rPr>
              <a:t>DermNet</a:t>
            </a:r>
            <a:r>
              <a:rPr lang="en-US"/>
              <a:t>​</a:t>
            </a:r>
          </a:p>
        </p:txBody>
      </p:sp>
      <p:pic>
        <p:nvPicPr>
          <p:cNvPr id="6" name="Picture 5" descr="A close-up of a person&amp;#39;s back&#10;&#10;AI-generated content may be incorrect.">
            <a:extLst>
              <a:ext uri="{FF2B5EF4-FFF2-40B4-BE49-F238E27FC236}">
                <a16:creationId xmlns:a16="http://schemas.microsoft.com/office/drawing/2014/main" id="{05FF5FE3-438F-8ECC-3B8C-63FCEFCD98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9431" y="4095038"/>
            <a:ext cx="3293807" cy="2196896"/>
          </a:xfrm>
          <a:prstGeom prst="rect">
            <a:avLst/>
          </a:prstGeom>
        </p:spPr>
      </p:pic>
      <p:pic>
        <p:nvPicPr>
          <p:cNvPr id="8" name="Audio 7">
            <a:hlinkClick r:id="" action="ppaction://media"/>
            <a:extLst>
              <a:ext uri="{FF2B5EF4-FFF2-40B4-BE49-F238E27FC236}">
                <a16:creationId xmlns:a16="http://schemas.microsoft.com/office/drawing/2014/main" id="{488AE6F0-1CF7-1A9A-9759-E7D479061AE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162729769"/>
      </p:ext>
    </p:extLst>
  </p:cSld>
  <p:clrMapOvr>
    <a:masterClrMapping/>
  </p:clrMapOvr>
  <mc:AlternateContent xmlns:mc="http://schemas.openxmlformats.org/markup-compatibility/2006" xmlns:p14="http://schemas.microsoft.com/office/powerpoint/2010/main">
    <mc:Choice Requires="p14">
      <p:transition spd="slow" p14:dur="2000" advTm="108500"/>
    </mc:Choice>
    <mc:Fallback xmlns="">
      <p:transition spd="slow" advTm="10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txBox="1">
            <a:spLocks noGrp="1"/>
          </p:cNvSpPr>
          <p:nvPr>
            <p:ph type="title"/>
          </p:nvPr>
        </p:nvSpPr>
        <p:spPr>
          <a:xfrm>
            <a:off x="848091" y="286604"/>
            <a:ext cx="10307589" cy="9593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Poppins SemiBold"/>
              <a:buNone/>
            </a:pPr>
            <a:r>
              <a:rPr lang="en-NZ" b="1">
                <a:solidFill>
                  <a:schemeClr val="dk2"/>
                </a:solidFill>
              </a:rPr>
              <a:t>I</a:t>
            </a:r>
            <a:r>
              <a:rPr lang="en-NZ"/>
              <a:t>ncontinence pads</a:t>
            </a:r>
            <a:endParaRPr/>
          </a:p>
        </p:txBody>
      </p:sp>
      <p:sp>
        <p:nvSpPr>
          <p:cNvPr id="165" name="Google Shape;165;p16"/>
          <p:cNvSpPr txBox="1"/>
          <p:nvPr/>
        </p:nvSpPr>
        <p:spPr>
          <a:xfrm>
            <a:off x="848100" y="1389175"/>
            <a:ext cx="6971400" cy="4079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Pads are used to keep the resident socially continent and </a:t>
            </a:r>
            <a:r>
              <a:rPr lang="en-NZ" sz="2000" u="sng">
                <a:solidFill>
                  <a:schemeClr val="dk2"/>
                </a:solidFill>
                <a:latin typeface="Poppins"/>
                <a:ea typeface="Poppins"/>
                <a:cs typeface="Poppins"/>
                <a:sym typeface="Poppins"/>
              </a:rPr>
              <a:t>do not</a:t>
            </a:r>
            <a:r>
              <a:rPr lang="en-NZ" sz="2000">
                <a:solidFill>
                  <a:schemeClr val="dk1"/>
                </a:solidFill>
                <a:latin typeface="Poppins"/>
                <a:ea typeface="Poppins"/>
                <a:cs typeface="Poppins"/>
                <a:sym typeface="Poppins"/>
              </a:rPr>
              <a:t> </a:t>
            </a:r>
            <a:r>
              <a:rPr lang="en-NZ" sz="2000">
                <a:solidFill>
                  <a:srgbClr val="002060"/>
                </a:solidFill>
                <a:latin typeface="Poppins"/>
                <a:ea typeface="Poppins"/>
                <a:cs typeface="Poppins"/>
                <a:sym typeface="Poppins"/>
              </a:rPr>
              <a:t>replace toileting.</a:t>
            </a:r>
            <a:endParaRPr sz="2000">
              <a:solidFill>
                <a:srgbClr val="002060"/>
              </a:solidFill>
              <a:latin typeface="Poppins"/>
              <a:ea typeface="Poppins"/>
              <a:cs typeface="Poppins"/>
              <a:sym typeface="Poppins"/>
            </a:endParaRPr>
          </a:p>
          <a:p>
            <a:pPr marL="228600" marR="0" lvl="0" indent="-228600" algn="l" rtl="0">
              <a:lnSpc>
                <a:spcPct val="90000"/>
              </a:lnSpc>
              <a:spcBef>
                <a:spcPts val="100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Evening pads should be applied 8.30pm onwards to reduce sleep disturbance.</a:t>
            </a:r>
            <a:endParaRPr sz="2000">
              <a:solidFill>
                <a:srgbClr val="002060"/>
              </a:solidFill>
              <a:latin typeface="Poppins"/>
              <a:ea typeface="Poppins"/>
              <a:cs typeface="Poppins"/>
              <a:sym typeface="Poppins"/>
            </a:endParaRPr>
          </a:p>
          <a:p>
            <a:pPr marL="228600" marR="0" lvl="0" indent="-228600" algn="l" rtl="0">
              <a:lnSpc>
                <a:spcPct val="90000"/>
              </a:lnSpc>
              <a:spcBef>
                <a:spcPts val="100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Ensure pads are folded lengthwise before applying to help shape the pad and aid absorbency. Loosen the leak guards to prevent leakage.</a:t>
            </a:r>
            <a:endParaRPr sz="2000">
              <a:latin typeface="Poppins"/>
              <a:ea typeface="Poppins"/>
              <a:cs typeface="Poppins"/>
              <a:sym typeface="Poppins"/>
            </a:endParaRPr>
          </a:p>
          <a:p>
            <a:pPr marL="228600" marR="0" lvl="0" indent="-228600" algn="l" rtl="0">
              <a:lnSpc>
                <a:spcPct val="90000"/>
              </a:lnSpc>
              <a:spcBef>
                <a:spcPts val="100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Following a bowel motion or faecal smearing change the pad immediately regardless of the wetness indicator.</a:t>
            </a:r>
            <a:endParaRPr sz="2000">
              <a:latin typeface="Poppins"/>
              <a:ea typeface="Poppins"/>
              <a:cs typeface="Poppins"/>
              <a:sym typeface="Poppins"/>
            </a:endParaRPr>
          </a:p>
          <a:p>
            <a:pPr marL="228600" marR="0" lvl="0" indent="-228600" algn="l" rtl="0">
              <a:lnSpc>
                <a:spcPct val="90000"/>
              </a:lnSpc>
              <a:spcBef>
                <a:spcPts val="1000"/>
              </a:spcBef>
              <a:spcAft>
                <a:spcPts val="0"/>
              </a:spcAft>
              <a:buClr>
                <a:srgbClr val="002060"/>
              </a:buClr>
              <a:buSzPts val="2000"/>
              <a:buFont typeface="Poppins"/>
              <a:buChar char="•"/>
            </a:pPr>
            <a:r>
              <a:rPr lang="en-NZ" sz="2000">
                <a:solidFill>
                  <a:srgbClr val="002060"/>
                </a:solidFill>
                <a:latin typeface="Poppins"/>
                <a:ea typeface="Poppins"/>
                <a:cs typeface="Poppins"/>
                <a:sym typeface="Poppins"/>
              </a:rPr>
              <a:t>Remember to use sparingly any creams or ointments as they can clog the pad and impair absorbency.</a:t>
            </a:r>
            <a:endParaRPr sz="20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11139476-F431-6850-F904-BF7BD53422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3192" y="1728138"/>
            <a:ext cx="3365096" cy="2523822"/>
          </a:xfrm>
          <a:prstGeom prst="rect">
            <a:avLst/>
          </a:prstGeom>
        </p:spPr>
      </p:pic>
      <p:pic>
        <p:nvPicPr>
          <p:cNvPr id="5" name="Audio 4">
            <a:hlinkClick r:id="" action="ppaction://media"/>
            <a:extLst>
              <a:ext uri="{FF2B5EF4-FFF2-40B4-BE49-F238E27FC236}">
                <a16:creationId xmlns:a16="http://schemas.microsoft.com/office/drawing/2014/main" id="{5AB12AD6-339A-7F2E-753E-2295D6D19618}"/>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64478"/>
    </mc:Choice>
    <mc:Fallback xmlns="">
      <p:transition spd="slow" advTm="64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838200" y="578684"/>
            <a:ext cx="10515600" cy="788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Poppins SemiBold"/>
              <a:buNone/>
            </a:pPr>
            <a:r>
              <a:rPr lang="en-NZ" sz="4800"/>
              <a:t>Learning Objectives</a:t>
            </a:r>
            <a:endParaRPr sz="4800"/>
          </a:p>
        </p:txBody>
      </p:sp>
      <p:sp>
        <p:nvSpPr>
          <p:cNvPr id="54" name="Google Shape;54;p2"/>
          <p:cNvSpPr txBox="1">
            <a:spLocks noGrp="1"/>
          </p:cNvSpPr>
          <p:nvPr>
            <p:ph type="body" idx="4294967295"/>
          </p:nvPr>
        </p:nvSpPr>
        <p:spPr>
          <a:xfrm>
            <a:off x="838200" y="1718408"/>
            <a:ext cx="5593977" cy="34296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2060"/>
              </a:buClr>
              <a:buSzPts val="2000"/>
              <a:buFont typeface="Arial"/>
              <a:buChar char="•"/>
            </a:pPr>
            <a:endParaRPr lang="en-NZ" sz="2000">
              <a:solidFill>
                <a:srgbClr val="002060"/>
              </a:solidFill>
              <a:latin typeface="Poppins"/>
              <a:ea typeface="Poppins"/>
              <a:cs typeface="Poppins"/>
              <a:sym typeface="Poppins"/>
            </a:endParaRPr>
          </a:p>
          <a:p>
            <a:pPr marL="228600" indent="-228600">
              <a:spcBef>
                <a:spcPts val="0"/>
              </a:spcBef>
              <a:buClr>
                <a:srgbClr val="002060"/>
              </a:buClr>
              <a:buSzPts val="2000"/>
            </a:pPr>
            <a:r>
              <a:rPr lang="en-NZ" sz="2200">
                <a:solidFill>
                  <a:srgbClr val="002060"/>
                </a:solidFill>
                <a:latin typeface="Poppins"/>
                <a:cs typeface="Poppins"/>
                <a:sym typeface="Poppins"/>
              </a:rPr>
              <a:t>To understand what a pressure injury is and how they can occur</a:t>
            </a:r>
            <a:endParaRPr lang="en-US" sz="2200">
              <a:solidFill>
                <a:srgbClr val="002060"/>
              </a:solidFill>
              <a:latin typeface="Poppins"/>
              <a:cs typeface="Poppins"/>
              <a:sym typeface="Poppins"/>
            </a:endParaRPr>
          </a:p>
          <a:p>
            <a:pPr marL="228600" indent="-228600">
              <a:buClr>
                <a:srgbClr val="002060"/>
              </a:buClr>
              <a:buSzPts val="2000"/>
            </a:pPr>
            <a:r>
              <a:rPr lang="en-US" sz="2200">
                <a:solidFill>
                  <a:srgbClr val="002060"/>
                </a:solidFill>
                <a:latin typeface="Poppins"/>
                <a:cs typeface="Poppins"/>
                <a:sym typeface="Poppins"/>
              </a:rPr>
              <a:t>To identify stage 1 and suspected deep tissue pressure injuries</a:t>
            </a:r>
            <a:endParaRPr lang="en-US" sz="2200">
              <a:solidFill>
                <a:srgbClr val="002060"/>
              </a:solidFill>
              <a:latin typeface="Poppins"/>
              <a:cs typeface="Poppins"/>
            </a:endParaRPr>
          </a:p>
          <a:p>
            <a:pPr marL="228600" indent="-228600">
              <a:buClr>
                <a:srgbClr val="002060"/>
              </a:buClr>
              <a:buSzPts val="2000"/>
            </a:pPr>
            <a:r>
              <a:rPr lang="en-US" sz="2200">
                <a:solidFill>
                  <a:srgbClr val="002060"/>
                </a:solidFill>
                <a:latin typeface="Poppins"/>
                <a:cs typeface="Poppins"/>
                <a:sym typeface="Poppins"/>
              </a:rPr>
              <a:t>To increase knowledge and confidence on </a:t>
            </a:r>
            <a:r>
              <a:rPr lang="en-NZ" sz="2200">
                <a:solidFill>
                  <a:srgbClr val="002060"/>
                </a:solidFill>
                <a:latin typeface="Poppins"/>
                <a:cs typeface="Poppins"/>
                <a:sym typeface="Poppins"/>
              </a:rPr>
              <a:t>how to prevent pressure injuries using SSKIN and prevent them from worsening </a:t>
            </a:r>
            <a:endParaRPr lang="en-NZ" sz="2200">
              <a:solidFill>
                <a:srgbClr val="002060"/>
              </a:solidFill>
              <a:latin typeface="Poppins"/>
              <a:cs typeface="Poppins"/>
            </a:endParaRPr>
          </a:p>
          <a:p>
            <a:pPr marL="228600" lvl="0" indent="-228600" algn="l" rtl="0">
              <a:lnSpc>
                <a:spcPct val="90000"/>
              </a:lnSpc>
              <a:spcBef>
                <a:spcPts val="1000"/>
              </a:spcBef>
              <a:spcAft>
                <a:spcPts val="0"/>
              </a:spcAft>
              <a:buClr>
                <a:srgbClr val="002060"/>
              </a:buClr>
              <a:buSzPts val="2000"/>
              <a:buFont typeface="Arial"/>
              <a:buChar char="•"/>
            </a:pPr>
            <a:endParaRPr lang="en-NZ" sz="2200">
              <a:solidFill>
                <a:srgbClr val="002060"/>
              </a:solidFill>
              <a:latin typeface="Poppins"/>
              <a:cs typeface="Poppins"/>
            </a:endParaRPr>
          </a:p>
          <a:p>
            <a:pPr marL="0" lvl="0" indent="0" algn="l" rtl="0">
              <a:lnSpc>
                <a:spcPct val="90000"/>
              </a:lnSpc>
              <a:spcBef>
                <a:spcPts val="1000"/>
              </a:spcBef>
              <a:spcAft>
                <a:spcPts val="0"/>
              </a:spcAft>
              <a:buClr>
                <a:schemeClr val="dk1"/>
              </a:buClr>
              <a:buSzPts val="2800"/>
              <a:buNone/>
            </a:pPr>
            <a:endParaRPr/>
          </a:p>
        </p:txBody>
      </p:sp>
      <p:pic>
        <p:nvPicPr>
          <p:cNvPr id="55" name="Google Shape;55;p2" descr="A person smiling and touching his shoulder&#10;&#10;AI-generated content may be incorrec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26317" y="1718408"/>
            <a:ext cx="4878003" cy="3254984"/>
          </a:xfrm>
          <a:prstGeom prst="rect">
            <a:avLst/>
          </a:prstGeom>
          <a:noFill/>
          <a:ln>
            <a:noFill/>
          </a:ln>
        </p:spPr>
      </p:pic>
      <p:pic>
        <p:nvPicPr>
          <p:cNvPr id="14" name="Audio 13">
            <a:hlinkClick r:id="" action="ppaction://media"/>
            <a:extLst>
              <a:ext uri="{FF2B5EF4-FFF2-40B4-BE49-F238E27FC236}">
                <a16:creationId xmlns:a16="http://schemas.microsoft.com/office/drawing/2014/main" id="{2F2DDC44-3477-0F9E-C601-88CFAE321E98}"/>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3414"/>
    </mc:Choice>
    <mc:Fallback xmlns="">
      <p:transition spd="slow" advTm="334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848091" y="723483"/>
            <a:ext cx="10295531" cy="5124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800"/>
              <a:buFont typeface="Poppins SemiBold"/>
              <a:buNone/>
            </a:pPr>
            <a:r>
              <a:rPr lang="en-NZ" sz="4800">
                <a:solidFill>
                  <a:schemeClr val="dk2"/>
                </a:solidFill>
              </a:rPr>
              <a:t>N</a:t>
            </a:r>
            <a:r>
              <a:rPr lang="en-NZ" sz="4800"/>
              <a:t>utrition</a:t>
            </a:r>
            <a:endParaRPr/>
          </a:p>
        </p:txBody>
      </p:sp>
      <p:sp>
        <p:nvSpPr>
          <p:cNvPr id="172" name="Google Shape;172;p17"/>
          <p:cNvSpPr txBox="1"/>
          <p:nvPr/>
        </p:nvSpPr>
        <p:spPr>
          <a:xfrm>
            <a:off x="848091" y="1565032"/>
            <a:ext cx="7104300" cy="372793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Food and fluids help to maintain skin health.</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Report any reduced food and fluid intake, swallowing issues or loss of weight.</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Report if urine becomes darker, cloudy, odour or pain when urinating or resident becomes confused.</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Perform oral hygiene twice a day and ensure dentures fit well.</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If identified the nurse should refer to a Dietitian.</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Residents on nutritional supplement drinks should be served chilled, provide in 50-100ml volumes regularly during day to ensure these are consumed.</a:t>
            </a:r>
            <a:endParaRPr/>
          </a:p>
          <a:p>
            <a:pPr marL="228600" indent="-114300">
              <a:lnSpc>
                <a:spcPct val="90000"/>
              </a:lnSpc>
              <a:spcBef>
                <a:spcPts val="1000"/>
              </a:spcBef>
            </a:pPr>
            <a:endParaRPr lang="en-NZ">
              <a:solidFill>
                <a:schemeClr val="bg2"/>
              </a:solidFill>
              <a:latin typeface="Poppins"/>
              <a:cs typeface="Poppins"/>
            </a:endParaRPr>
          </a:p>
          <a:p>
            <a:pPr marL="228600" indent="-114300">
              <a:lnSpc>
                <a:spcPct val="90000"/>
              </a:lnSpc>
              <a:spcBef>
                <a:spcPts val="1000"/>
              </a:spcBef>
            </a:pPr>
            <a:r>
              <a:rPr lang="en-NZ">
                <a:solidFill>
                  <a:schemeClr val="bg2"/>
                </a:solidFill>
                <a:latin typeface="Poppins"/>
                <a:cs typeface="Poppins"/>
              </a:rPr>
              <a:t>                                                                                                                                                   </a:t>
            </a:r>
            <a:endParaRPr lang="en-NZ">
              <a:solidFill>
                <a:schemeClr val="bg2"/>
              </a:solidFill>
              <a:ea typeface="Poppins"/>
              <a:cs typeface="Poppins"/>
            </a:endParaRPr>
          </a:p>
        </p:txBody>
      </p:sp>
      <p:pic>
        <p:nvPicPr>
          <p:cNvPr id="173" name="Google Shape;173;p17" descr="A person eating food on a table&#10;&#10;AI-generated content may be incorrec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49519" y="981471"/>
            <a:ext cx="3777882" cy="2525313"/>
          </a:xfrm>
          <a:prstGeom prst="rect">
            <a:avLst/>
          </a:prstGeom>
          <a:noFill/>
          <a:ln>
            <a:noFill/>
          </a:ln>
        </p:spPr>
      </p:pic>
      <p:pic>
        <p:nvPicPr>
          <p:cNvPr id="2" name="Picture 1" descr="A person getting her teeth checked&#10;&#10;AI-generated content may be incorrect.">
            <a:extLst>
              <a:ext uri="{FF2B5EF4-FFF2-40B4-BE49-F238E27FC236}">
                <a16:creationId xmlns:a16="http://schemas.microsoft.com/office/drawing/2014/main" id="{1BB60A28-6F0D-BE4F-36E3-D63643AEC330}"/>
              </a:ext>
            </a:extLst>
          </p:cNvPr>
          <p:cNvPicPr>
            <a:picLocks noChangeAspect="1"/>
          </p:cNvPicPr>
          <p:nvPr/>
        </p:nvPicPr>
        <p:blipFill>
          <a:blip r:embed="rId6"/>
          <a:stretch>
            <a:fillRect/>
          </a:stretch>
        </p:blipFill>
        <p:spPr>
          <a:xfrm>
            <a:off x="8649777" y="3696314"/>
            <a:ext cx="2389546" cy="1616177"/>
          </a:xfrm>
          <a:prstGeom prst="rect">
            <a:avLst/>
          </a:prstGeom>
        </p:spPr>
      </p:pic>
      <p:sp>
        <p:nvSpPr>
          <p:cNvPr id="4" name="TextBox 3">
            <a:extLst>
              <a:ext uri="{FF2B5EF4-FFF2-40B4-BE49-F238E27FC236}">
                <a16:creationId xmlns:a16="http://schemas.microsoft.com/office/drawing/2014/main" id="{F22857DA-F811-9545-CA78-6F7C3291CF22}"/>
              </a:ext>
            </a:extLst>
          </p:cNvPr>
          <p:cNvSpPr txBox="1"/>
          <p:nvPr/>
        </p:nvSpPr>
        <p:spPr>
          <a:xfrm>
            <a:off x="8300885" y="5412658"/>
            <a:ext cx="35174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200">
                <a:solidFill>
                  <a:srgbClr val="15284C"/>
                </a:solidFill>
                <a:latin typeface="Poppins"/>
              </a:rPr>
              <a:t>New Zealand Dental Association. 2010. Healthy Mouth, Healthy Ageing: Oral Health Guide for Caregivers of Older People</a:t>
            </a:r>
            <a:r>
              <a:rPr lang="en-US" sz="1200">
                <a:latin typeface="Poppins"/>
                <a:cs typeface="Poppins"/>
              </a:rPr>
              <a:t>​</a:t>
            </a:r>
            <a:endParaRPr lang="en-US" sz="1200"/>
          </a:p>
        </p:txBody>
      </p:sp>
      <p:pic>
        <p:nvPicPr>
          <p:cNvPr id="18" name="Audio 17">
            <a:hlinkClick r:id="" action="ppaction://media"/>
            <a:extLst>
              <a:ext uri="{FF2B5EF4-FFF2-40B4-BE49-F238E27FC236}">
                <a16:creationId xmlns:a16="http://schemas.microsoft.com/office/drawing/2014/main" id="{DD275E52-BCAB-9751-6ABE-08A2CFD1944D}"/>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21683"/>
    </mc:Choice>
    <mc:Fallback xmlns="">
      <p:transition spd="slow" advTm="121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a:off x="848774" y="756140"/>
            <a:ext cx="10295531" cy="5124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A1AC"/>
              </a:buClr>
              <a:buSzPts val="4800"/>
              <a:buFont typeface="Poppins SemiBold"/>
              <a:buNone/>
            </a:pPr>
            <a:r>
              <a:rPr lang="en-NZ" sz="4800">
                <a:solidFill>
                  <a:srgbClr val="30A1AC"/>
                </a:solidFill>
              </a:rPr>
              <a:t>SSKIN </a:t>
            </a:r>
            <a:r>
              <a:rPr lang="en-NZ" sz="4800"/>
              <a:t>Recap </a:t>
            </a:r>
            <a:endParaRPr/>
          </a:p>
        </p:txBody>
      </p:sp>
      <p:sp>
        <p:nvSpPr>
          <p:cNvPr id="179" name="Google Shape;179;p18"/>
          <p:cNvSpPr txBox="1"/>
          <p:nvPr/>
        </p:nvSpPr>
        <p:spPr>
          <a:xfrm>
            <a:off x="848774" y="1552073"/>
            <a:ext cx="10954492" cy="43978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000"/>
              <a:buFont typeface="Arial"/>
              <a:buNone/>
            </a:pPr>
            <a:r>
              <a:rPr lang="en-NZ" sz="2000">
                <a:solidFill>
                  <a:schemeClr val="dk2"/>
                </a:solidFill>
                <a:latin typeface="Poppins"/>
                <a:ea typeface="Poppins"/>
                <a:cs typeface="Poppins"/>
                <a:sym typeface="Poppins"/>
              </a:rPr>
              <a:t>The </a:t>
            </a:r>
            <a:r>
              <a:rPr lang="en-NZ" sz="2000" b="1">
                <a:solidFill>
                  <a:schemeClr val="dk2"/>
                </a:solidFill>
                <a:latin typeface="Poppins"/>
                <a:ea typeface="Poppins"/>
                <a:cs typeface="Poppins"/>
                <a:sym typeface="Poppins"/>
              </a:rPr>
              <a:t>SSKIN</a:t>
            </a:r>
            <a:r>
              <a:rPr lang="en-NZ" sz="2000">
                <a:solidFill>
                  <a:schemeClr val="dk2"/>
                </a:solidFill>
                <a:latin typeface="Poppins"/>
                <a:ea typeface="Poppins"/>
                <a:cs typeface="Poppins"/>
                <a:sym typeface="Poppins"/>
              </a:rPr>
              <a:t> acronym alerts nurses and care-workers of strategies to prevent or manage pressure injuries</a:t>
            </a:r>
            <a:endParaRPr/>
          </a:p>
          <a:p>
            <a:pPr marL="0" marR="0" lvl="0" indent="0" algn="l" rtl="0">
              <a:lnSpc>
                <a:spcPct val="90000"/>
              </a:lnSpc>
              <a:spcBef>
                <a:spcPts val="1000"/>
              </a:spcBef>
              <a:spcAft>
                <a:spcPts val="0"/>
              </a:spcAft>
              <a:buClr>
                <a:schemeClr val="dk2"/>
              </a:buClr>
              <a:buSzPts val="2000"/>
              <a:buFont typeface="Arial"/>
              <a:buNone/>
            </a:pPr>
            <a:r>
              <a:rPr lang="en-NZ" sz="2000">
                <a:solidFill>
                  <a:schemeClr val="dk2"/>
                </a:solidFill>
                <a:latin typeface="Poppins"/>
                <a:ea typeface="Poppins"/>
                <a:cs typeface="Poppins"/>
                <a:sym typeface="Poppins"/>
              </a:rPr>
              <a:t>Apply </a:t>
            </a:r>
            <a:r>
              <a:rPr lang="en-NZ" sz="2000" b="1">
                <a:solidFill>
                  <a:schemeClr val="dk2"/>
                </a:solidFill>
                <a:latin typeface="Poppins"/>
                <a:ea typeface="Poppins"/>
                <a:cs typeface="Poppins"/>
                <a:sym typeface="Poppins"/>
              </a:rPr>
              <a:t>SSKIN</a:t>
            </a:r>
            <a:r>
              <a:rPr lang="en-NZ" sz="2000">
                <a:solidFill>
                  <a:schemeClr val="dk2"/>
                </a:solidFill>
                <a:latin typeface="Poppins"/>
                <a:ea typeface="Poppins"/>
                <a:cs typeface="Poppins"/>
                <a:sym typeface="Poppins"/>
              </a:rPr>
              <a:t> into your everyday practice</a:t>
            </a:r>
            <a:endParaRPr/>
          </a:p>
          <a:p>
            <a:pPr marL="0" marR="0" lvl="0" indent="0" algn="l" rtl="0">
              <a:lnSpc>
                <a:spcPct val="90000"/>
              </a:lnSpc>
              <a:spcBef>
                <a:spcPts val="1000"/>
              </a:spcBef>
              <a:spcAft>
                <a:spcPts val="0"/>
              </a:spcAft>
              <a:buClr>
                <a:schemeClr val="dk2"/>
              </a:buClr>
              <a:buSzPts val="2000"/>
              <a:buFont typeface="Arial"/>
              <a:buNone/>
            </a:pPr>
            <a:r>
              <a:rPr lang="en-NZ" sz="2000">
                <a:solidFill>
                  <a:schemeClr val="dk2"/>
                </a:solidFill>
                <a:latin typeface="Poppins"/>
                <a:ea typeface="Poppins"/>
                <a:cs typeface="Poppins"/>
                <a:sym typeface="Poppins"/>
              </a:rPr>
              <a:t>Report any resident concerns to your nurse</a:t>
            </a:r>
            <a:endParaRPr/>
          </a:p>
          <a:p>
            <a:pPr marL="0" marR="0" lvl="0" indent="0" algn="l" rtl="0">
              <a:lnSpc>
                <a:spcPct val="90000"/>
              </a:lnSpc>
              <a:spcBef>
                <a:spcPts val="1000"/>
              </a:spcBef>
              <a:spcAft>
                <a:spcPts val="0"/>
              </a:spcAft>
              <a:buClr>
                <a:schemeClr val="dk2"/>
              </a:buClr>
              <a:buSzPts val="2000"/>
              <a:buFont typeface="Arial"/>
              <a:buNone/>
            </a:pPr>
            <a:r>
              <a:rPr lang="en-NZ" sz="2000">
                <a:solidFill>
                  <a:schemeClr val="dk2"/>
                </a:solidFill>
                <a:latin typeface="Poppins"/>
                <a:ea typeface="Poppins"/>
                <a:cs typeface="Poppins"/>
                <a:sym typeface="Poppins"/>
              </a:rPr>
              <a:t>Can you remember what </a:t>
            </a:r>
            <a:r>
              <a:rPr lang="en-NZ" sz="2000" b="1">
                <a:solidFill>
                  <a:schemeClr val="dk2"/>
                </a:solidFill>
                <a:latin typeface="Poppins"/>
                <a:ea typeface="Poppins"/>
                <a:cs typeface="Poppins"/>
                <a:sym typeface="Poppins"/>
              </a:rPr>
              <a:t>SSKIN</a:t>
            </a:r>
            <a:r>
              <a:rPr lang="en-NZ" sz="2000">
                <a:solidFill>
                  <a:schemeClr val="dk2"/>
                </a:solidFill>
                <a:latin typeface="Poppins"/>
                <a:ea typeface="Poppins"/>
                <a:cs typeface="Poppins"/>
                <a:sym typeface="Poppins"/>
              </a:rPr>
              <a:t> stands for?</a:t>
            </a:r>
            <a:endParaRPr/>
          </a:p>
          <a:p>
            <a:pPr marL="0" marR="0" lvl="0" indent="0" algn="l" rtl="0">
              <a:lnSpc>
                <a:spcPct val="90000"/>
              </a:lnSpc>
              <a:spcBef>
                <a:spcPts val="1000"/>
              </a:spcBef>
              <a:spcAft>
                <a:spcPts val="0"/>
              </a:spcAft>
              <a:buClr>
                <a:schemeClr val="dk2"/>
              </a:buClr>
              <a:buSzPts val="2000"/>
              <a:buFont typeface="Arial"/>
              <a:buNone/>
            </a:pPr>
            <a:r>
              <a:rPr lang="en-NZ" sz="2000" b="1">
                <a:solidFill>
                  <a:schemeClr val="dk2"/>
                </a:solidFill>
                <a:latin typeface="Poppins"/>
                <a:ea typeface="Poppins"/>
                <a:cs typeface="Poppins"/>
                <a:sym typeface="Poppins"/>
              </a:rPr>
              <a:t>S</a:t>
            </a:r>
            <a:r>
              <a:rPr lang="en-NZ" sz="2000">
                <a:solidFill>
                  <a:schemeClr val="dk2"/>
                </a:solidFill>
                <a:latin typeface="Poppins"/>
                <a:ea typeface="Poppins"/>
                <a:cs typeface="Poppins"/>
                <a:sym typeface="Poppins"/>
              </a:rPr>
              <a:t> = Surface</a:t>
            </a:r>
            <a:endParaRPr/>
          </a:p>
          <a:p>
            <a:pPr marL="0" marR="0" lvl="0" indent="0" algn="l" rtl="0">
              <a:lnSpc>
                <a:spcPct val="90000"/>
              </a:lnSpc>
              <a:spcBef>
                <a:spcPts val="1000"/>
              </a:spcBef>
              <a:spcAft>
                <a:spcPts val="0"/>
              </a:spcAft>
              <a:buClr>
                <a:schemeClr val="dk2"/>
              </a:buClr>
              <a:buSzPts val="2000"/>
              <a:buFont typeface="Arial"/>
              <a:buNone/>
            </a:pPr>
            <a:r>
              <a:rPr lang="en-NZ" sz="2000" b="1">
                <a:solidFill>
                  <a:schemeClr val="dk2"/>
                </a:solidFill>
                <a:latin typeface="Poppins"/>
                <a:ea typeface="Poppins"/>
                <a:cs typeface="Poppins"/>
                <a:sym typeface="Poppins"/>
              </a:rPr>
              <a:t>S</a:t>
            </a:r>
            <a:r>
              <a:rPr lang="en-NZ" sz="2000">
                <a:solidFill>
                  <a:schemeClr val="dk2"/>
                </a:solidFill>
                <a:latin typeface="Poppins"/>
                <a:ea typeface="Poppins"/>
                <a:cs typeface="Poppins"/>
                <a:sym typeface="Poppins"/>
              </a:rPr>
              <a:t>= Skin Inspections</a:t>
            </a:r>
            <a:endParaRPr/>
          </a:p>
          <a:p>
            <a:pPr marL="0" marR="0" lvl="0" indent="0" algn="l" rtl="0">
              <a:lnSpc>
                <a:spcPct val="90000"/>
              </a:lnSpc>
              <a:spcBef>
                <a:spcPts val="1000"/>
              </a:spcBef>
              <a:spcAft>
                <a:spcPts val="0"/>
              </a:spcAft>
              <a:buClr>
                <a:schemeClr val="dk2"/>
              </a:buClr>
              <a:buSzPts val="2000"/>
              <a:buFont typeface="Arial"/>
              <a:buNone/>
            </a:pPr>
            <a:r>
              <a:rPr lang="en-NZ" sz="2000" b="1">
                <a:solidFill>
                  <a:schemeClr val="dk2"/>
                </a:solidFill>
                <a:latin typeface="Poppins"/>
                <a:ea typeface="Poppins"/>
                <a:cs typeface="Poppins"/>
                <a:sym typeface="Poppins"/>
              </a:rPr>
              <a:t>K</a:t>
            </a:r>
            <a:r>
              <a:rPr lang="en-NZ" sz="2000">
                <a:solidFill>
                  <a:schemeClr val="dk2"/>
                </a:solidFill>
                <a:latin typeface="Poppins"/>
                <a:ea typeface="Poppins"/>
                <a:cs typeface="Poppins"/>
                <a:sym typeface="Poppins"/>
              </a:rPr>
              <a:t> = Keep Moving</a:t>
            </a:r>
            <a:endParaRPr/>
          </a:p>
          <a:p>
            <a:pPr marL="0" marR="0" lvl="0" indent="0" algn="l" rtl="0">
              <a:lnSpc>
                <a:spcPct val="90000"/>
              </a:lnSpc>
              <a:spcBef>
                <a:spcPts val="1000"/>
              </a:spcBef>
              <a:spcAft>
                <a:spcPts val="0"/>
              </a:spcAft>
              <a:buClr>
                <a:schemeClr val="dk2"/>
              </a:buClr>
              <a:buSzPts val="2000"/>
              <a:buFont typeface="Arial"/>
              <a:buNone/>
            </a:pPr>
            <a:r>
              <a:rPr lang="en-NZ" sz="2000" b="1">
                <a:solidFill>
                  <a:schemeClr val="dk2"/>
                </a:solidFill>
                <a:latin typeface="Poppins"/>
                <a:ea typeface="Poppins"/>
                <a:cs typeface="Poppins"/>
                <a:sym typeface="Poppins"/>
              </a:rPr>
              <a:t>I</a:t>
            </a:r>
            <a:r>
              <a:rPr lang="en-NZ" sz="2000">
                <a:solidFill>
                  <a:schemeClr val="dk2"/>
                </a:solidFill>
                <a:latin typeface="Poppins"/>
                <a:ea typeface="Poppins"/>
                <a:cs typeface="Poppins"/>
                <a:sym typeface="Poppins"/>
              </a:rPr>
              <a:t> = Incontinence</a:t>
            </a:r>
            <a:endParaRPr/>
          </a:p>
          <a:p>
            <a:pPr marL="0" marR="0" lvl="0" indent="0" algn="l" rtl="0">
              <a:lnSpc>
                <a:spcPct val="90000"/>
              </a:lnSpc>
              <a:spcBef>
                <a:spcPts val="1000"/>
              </a:spcBef>
              <a:spcAft>
                <a:spcPts val="0"/>
              </a:spcAft>
              <a:buClr>
                <a:schemeClr val="dk2"/>
              </a:buClr>
              <a:buSzPts val="2000"/>
              <a:buFont typeface="Arial"/>
              <a:buNone/>
            </a:pPr>
            <a:r>
              <a:rPr lang="en-NZ" sz="2000" b="1">
                <a:solidFill>
                  <a:schemeClr val="dk2"/>
                </a:solidFill>
                <a:latin typeface="Poppins"/>
                <a:ea typeface="Poppins"/>
                <a:cs typeface="Poppins"/>
                <a:sym typeface="Poppins"/>
              </a:rPr>
              <a:t>N</a:t>
            </a:r>
            <a:r>
              <a:rPr lang="en-NZ" sz="2000">
                <a:solidFill>
                  <a:schemeClr val="dk2"/>
                </a:solidFill>
                <a:latin typeface="Poppins"/>
                <a:ea typeface="Poppins"/>
                <a:cs typeface="Poppins"/>
                <a:sym typeface="Poppins"/>
              </a:rPr>
              <a:t> = Nutrition	</a:t>
            </a:r>
            <a:r>
              <a:rPr lang="en-NZ" sz="1600">
                <a:solidFill>
                  <a:schemeClr val="dk2"/>
                </a:solidFill>
                <a:latin typeface="Poppins"/>
                <a:ea typeface="Poppins"/>
                <a:cs typeface="Poppins"/>
                <a:sym typeface="Poppins"/>
              </a:rPr>
              <a:t>				</a:t>
            </a:r>
            <a:endParaRPr/>
          </a:p>
          <a:p>
            <a:pPr marL="0" marR="0" lvl="0" indent="0" algn="l" rtl="0">
              <a:lnSpc>
                <a:spcPct val="90000"/>
              </a:lnSpc>
              <a:spcBef>
                <a:spcPts val="1000"/>
              </a:spcBef>
              <a:spcAft>
                <a:spcPts val="0"/>
              </a:spcAft>
              <a:buClr>
                <a:schemeClr val="dk2"/>
              </a:buClr>
              <a:buSzPts val="1600"/>
              <a:buFont typeface="Arial"/>
              <a:buNone/>
            </a:pPr>
            <a:r>
              <a:rPr lang="en-NZ" sz="1600">
                <a:solidFill>
                  <a:schemeClr val="dk2"/>
                </a:solidFill>
                <a:latin typeface="Poppins"/>
                <a:ea typeface="Poppins"/>
                <a:cs typeface="Poppins"/>
                <a:sym typeface="Poppins"/>
              </a:rPr>
              <a:t> </a:t>
            </a:r>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2"/>
              </a:solidFill>
              <a:latin typeface="Poppins"/>
              <a:ea typeface="Poppins"/>
              <a:cs typeface="Poppins"/>
              <a:sym typeface="Poppins"/>
            </a:endParaRPr>
          </a:p>
        </p:txBody>
      </p:sp>
      <p:pic>
        <p:nvPicPr>
          <p:cNvPr id="23" name="Audio 22">
            <a:hlinkClick r:id="" action="ppaction://media"/>
            <a:extLst>
              <a:ext uri="{FF2B5EF4-FFF2-40B4-BE49-F238E27FC236}">
                <a16:creationId xmlns:a16="http://schemas.microsoft.com/office/drawing/2014/main" id="{A78BF702-BD2D-22F4-01A4-59FB5AAD69EB}"/>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61075" t="-161075" r="-161075" b="-161075"/>
          <a:stretch>
            <a:fillRect/>
          </a:stretch>
        </p:blipFill>
        <p:spPr>
          <a:xfrm>
            <a:off x="10052304" y="4718304"/>
            <a:ext cx="2057400" cy="205740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4514"/>
    </mc:Choice>
    <mc:Fallback xmlns="">
      <p:transition spd="slow" advTm="74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79">
                                            <p:txEl>
                                              <p:pRg st="4" end="4"/>
                                            </p:txEl>
                                          </p:spTgt>
                                        </p:tgtEl>
                                        <p:attrNameLst>
                                          <p:attrName>style.visibility</p:attrName>
                                        </p:attrNameLst>
                                      </p:cBhvr>
                                      <p:to>
                                        <p:strVal val="visible"/>
                                      </p:to>
                                    </p:set>
                                    <p:animEffect transition="in" filter="circle(in)">
                                      <p:cBhvr>
                                        <p:cTn id="11" dur="10"/>
                                        <p:tgtEl>
                                          <p:spTgt spid="17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79">
                                            <p:txEl>
                                              <p:pRg st="5" end="5"/>
                                            </p:txEl>
                                          </p:spTgt>
                                        </p:tgtEl>
                                        <p:attrNameLst>
                                          <p:attrName>style.visibility</p:attrName>
                                        </p:attrNameLst>
                                      </p:cBhvr>
                                      <p:to>
                                        <p:strVal val="visible"/>
                                      </p:to>
                                    </p:set>
                                    <p:animEffect transition="in" filter="circle(in)">
                                      <p:cBhvr>
                                        <p:cTn id="16" dur="10"/>
                                        <p:tgtEl>
                                          <p:spTgt spid="17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79">
                                            <p:txEl>
                                              <p:pRg st="6" end="6"/>
                                            </p:txEl>
                                          </p:spTgt>
                                        </p:tgtEl>
                                        <p:attrNameLst>
                                          <p:attrName>style.visibility</p:attrName>
                                        </p:attrNameLst>
                                      </p:cBhvr>
                                      <p:to>
                                        <p:strVal val="visible"/>
                                      </p:to>
                                    </p:set>
                                    <p:animEffect transition="in" filter="circle(in)">
                                      <p:cBhvr>
                                        <p:cTn id="21" dur="10"/>
                                        <p:tgtEl>
                                          <p:spTgt spid="17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79">
                                            <p:txEl>
                                              <p:pRg st="7" end="7"/>
                                            </p:txEl>
                                          </p:spTgt>
                                        </p:tgtEl>
                                        <p:attrNameLst>
                                          <p:attrName>style.visibility</p:attrName>
                                        </p:attrNameLst>
                                      </p:cBhvr>
                                      <p:to>
                                        <p:strVal val="visible"/>
                                      </p:to>
                                    </p:set>
                                    <p:animEffect transition="in" filter="circle(in)">
                                      <p:cBhvr>
                                        <p:cTn id="26" dur="10"/>
                                        <p:tgtEl>
                                          <p:spTgt spid="17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9">
                                            <p:txEl>
                                              <p:pRg st="8" end="8"/>
                                            </p:txEl>
                                          </p:spTgt>
                                        </p:tgtEl>
                                        <p:attrNameLst>
                                          <p:attrName>style.visibility</p:attrName>
                                        </p:attrNameLst>
                                      </p:cBhvr>
                                      <p:to>
                                        <p:strVal val="visible"/>
                                      </p:to>
                                    </p:set>
                                    <p:animEffect transition="in" filter="circle(in)">
                                      <p:cBhvr>
                                        <p:cTn id="31" dur="10"/>
                                        <p:tgtEl>
                                          <p:spTgt spid="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2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12CD7C38-7E14-F19F-5812-6812E77DBE64}"/>
            </a:ext>
          </a:extLst>
        </p:cNvPr>
        <p:cNvGrpSpPr/>
        <p:nvPr/>
      </p:nvGrpSpPr>
      <p:grpSpPr>
        <a:xfrm>
          <a:off x="0" y="0"/>
          <a:ext cx="0" cy="0"/>
          <a:chOff x="0" y="0"/>
          <a:chExt cx="0" cy="0"/>
        </a:xfrm>
      </p:grpSpPr>
      <p:sp>
        <p:nvSpPr>
          <p:cNvPr id="178" name="Google Shape;178;p18">
            <a:extLst>
              <a:ext uri="{FF2B5EF4-FFF2-40B4-BE49-F238E27FC236}">
                <a16:creationId xmlns:a16="http://schemas.microsoft.com/office/drawing/2014/main" id="{12A4CC3B-7AED-A534-E64E-7F503DB7DD09}"/>
              </a:ext>
            </a:extLst>
          </p:cNvPr>
          <p:cNvSpPr txBox="1">
            <a:spLocks noGrp="1"/>
          </p:cNvSpPr>
          <p:nvPr>
            <p:ph type="title"/>
          </p:nvPr>
        </p:nvSpPr>
        <p:spPr>
          <a:xfrm>
            <a:off x="848091" y="723483"/>
            <a:ext cx="10295531" cy="5124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A1AC"/>
              </a:buClr>
              <a:buSzPts val="4800"/>
              <a:buFont typeface="Poppins SemiBold"/>
              <a:buNone/>
            </a:pPr>
            <a:r>
              <a:rPr lang="en-NZ" sz="4800">
                <a:solidFill>
                  <a:srgbClr val="30A1AC"/>
                </a:solidFill>
              </a:rPr>
              <a:t>Further Resources</a:t>
            </a:r>
            <a:endParaRPr/>
          </a:p>
        </p:txBody>
      </p:sp>
      <p:sp>
        <p:nvSpPr>
          <p:cNvPr id="179" name="Google Shape;179;p18">
            <a:extLst>
              <a:ext uri="{FF2B5EF4-FFF2-40B4-BE49-F238E27FC236}">
                <a16:creationId xmlns:a16="http://schemas.microsoft.com/office/drawing/2014/main" id="{79EDC193-9B6D-775B-DF11-E44F86BA11B8}"/>
              </a:ext>
            </a:extLst>
          </p:cNvPr>
          <p:cNvSpPr txBox="1"/>
          <p:nvPr/>
        </p:nvSpPr>
        <p:spPr>
          <a:xfrm>
            <a:off x="848091" y="1359828"/>
            <a:ext cx="10869053" cy="4397829"/>
          </a:xfrm>
          <a:prstGeom prst="rect">
            <a:avLst/>
          </a:prstGeom>
          <a:noFill/>
          <a:ln>
            <a:noFill/>
          </a:ln>
        </p:spPr>
        <p:txBody>
          <a:bodyPr spcFirstLastPara="1" wrap="square" lIns="91425" tIns="45700" rIns="91425" bIns="45700" anchor="t" anchorCtr="0">
            <a:noAutofit/>
          </a:bodyPr>
          <a:lstStyle/>
          <a:p>
            <a:pPr>
              <a:spcAft>
                <a:spcPts val="600"/>
              </a:spcAft>
            </a:pPr>
            <a:r>
              <a:rPr lang="en-NZ" sz="2000">
                <a:solidFill>
                  <a:schemeClr val="bg2"/>
                </a:solidFill>
                <a:latin typeface="Poppins"/>
                <a:cs typeface="Poppins"/>
              </a:rPr>
              <a:t>Ask your Clinical Lead/Manager to access wider resources from the Pressure Injury Prevention Toolkit, including:</a:t>
            </a:r>
          </a:p>
          <a:p>
            <a:pPr marL="285750" indent="-285750">
              <a:spcAft>
                <a:spcPts val="600"/>
              </a:spcAft>
              <a:buFont typeface="Arial" panose="020B0604020202020204" pitchFamily="34" charset="0"/>
              <a:buChar char="•"/>
            </a:pPr>
            <a:r>
              <a:rPr lang="en-NZ" sz="2000">
                <a:solidFill>
                  <a:schemeClr val="bg2"/>
                </a:solidFill>
                <a:latin typeface="Poppins"/>
                <a:cs typeface="Poppins"/>
              </a:rPr>
              <a:t>SSKIN poster</a:t>
            </a:r>
          </a:p>
          <a:p>
            <a:pPr marL="285750" indent="-285750">
              <a:spcAft>
                <a:spcPts val="600"/>
              </a:spcAft>
              <a:buFont typeface="Arial" panose="020B0604020202020204" pitchFamily="34" charset="0"/>
              <a:buChar char="•"/>
            </a:pPr>
            <a:r>
              <a:rPr lang="en-NZ" sz="2000">
                <a:solidFill>
                  <a:schemeClr val="bg2"/>
                </a:solidFill>
                <a:latin typeface="Poppins"/>
                <a:cs typeface="Poppins"/>
              </a:rPr>
              <a:t>Mind Your Tone presentation</a:t>
            </a:r>
          </a:p>
          <a:p>
            <a:pPr marL="285750" indent="-285750">
              <a:spcAft>
                <a:spcPts val="600"/>
              </a:spcAft>
              <a:buFont typeface="Arial" panose="020B0604020202020204" pitchFamily="34" charset="0"/>
              <a:buChar char="•"/>
            </a:pPr>
            <a:r>
              <a:rPr lang="en-NZ" sz="2000">
                <a:solidFill>
                  <a:schemeClr val="bg2"/>
                </a:solidFill>
                <a:latin typeface="Poppins"/>
                <a:cs typeface="Poppins"/>
              </a:rPr>
              <a:t>Moving, handling and equipment presentation</a:t>
            </a:r>
          </a:p>
          <a:p>
            <a:pPr marL="285750" indent="-285750">
              <a:spcAft>
                <a:spcPts val="600"/>
              </a:spcAft>
              <a:buFont typeface="Arial" panose="020B0604020202020204" pitchFamily="34" charset="0"/>
              <a:buChar char="•"/>
            </a:pPr>
            <a:r>
              <a:rPr lang="en-NZ" sz="2000">
                <a:solidFill>
                  <a:schemeClr val="bg2"/>
                </a:solidFill>
                <a:latin typeface="Poppins"/>
                <a:cs typeface="Poppins"/>
              </a:rPr>
              <a:t>Skin care guide</a:t>
            </a:r>
          </a:p>
          <a:p>
            <a:pPr marL="285750" indent="-285750">
              <a:spcAft>
                <a:spcPts val="600"/>
              </a:spcAft>
              <a:buFont typeface="Arial" panose="020B0604020202020204" pitchFamily="34" charset="0"/>
              <a:buChar char="•"/>
            </a:pPr>
            <a:r>
              <a:rPr lang="en-NZ" sz="2000">
                <a:solidFill>
                  <a:schemeClr val="bg2"/>
                </a:solidFill>
                <a:latin typeface="Poppins"/>
                <a:cs typeface="Poppins"/>
              </a:rPr>
              <a:t>Foot and hand care guide</a:t>
            </a:r>
          </a:p>
          <a:p>
            <a:pPr marL="285750" indent="-285750">
              <a:spcAft>
                <a:spcPts val="600"/>
              </a:spcAft>
              <a:buFont typeface="Arial" panose="020B0604020202020204" pitchFamily="34" charset="0"/>
              <a:buChar char="•"/>
            </a:pPr>
            <a:r>
              <a:rPr lang="en-NZ" sz="2000">
                <a:solidFill>
                  <a:schemeClr val="bg2"/>
                </a:solidFill>
                <a:latin typeface="Poppins"/>
                <a:cs typeface="Poppins"/>
              </a:rPr>
              <a:t>Wound healing and nutrition handout</a:t>
            </a:r>
          </a:p>
          <a:p>
            <a:pPr marL="285750" indent="-285750">
              <a:spcAft>
                <a:spcPts val="600"/>
              </a:spcAft>
              <a:buFont typeface="Arial" panose="020B0604020202020204" pitchFamily="34" charset="0"/>
              <a:buChar char="•"/>
            </a:pPr>
            <a:r>
              <a:rPr lang="en-NZ" sz="2000">
                <a:solidFill>
                  <a:schemeClr val="bg2"/>
                </a:solidFill>
                <a:latin typeface="Poppins"/>
                <a:cs typeface="Poppins"/>
              </a:rPr>
              <a:t>Terminology and definitions for care workers</a:t>
            </a:r>
          </a:p>
          <a:p>
            <a:pPr marL="285750" indent="-285750">
              <a:spcAft>
                <a:spcPts val="600"/>
              </a:spcAft>
              <a:buFont typeface="Arial" panose="020B0604020202020204" pitchFamily="34" charset="0"/>
              <a:buChar char="•"/>
            </a:pPr>
            <a:r>
              <a:rPr lang="en-NZ" sz="2000">
                <a:solidFill>
                  <a:schemeClr val="bg2"/>
                </a:solidFill>
                <a:latin typeface="Poppins"/>
                <a:cs typeface="Poppins"/>
              </a:rPr>
              <a:t>Patient leaflets (several languages)</a:t>
            </a:r>
          </a:p>
          <a:p>
            <a:pPr marL="285750" indent="-285750">
              <a:spcAft>
                <a:spcPts val="600"/>
              </a:spcAft>
              <a:buFont typeface="Arial" panose="020B0604020202020204" pitchFamily="34" charset="0"/>
              <a:buChar char="•"/>
            </a:pPr>
            <a:r>
              <a:rPr lang="en-NZ" sz="2000">
                <a:solidFill>
                  <a:schemeClr val="bg2"/>
                </a:solidFill>
                <a:latin typeface="Poppins"/>
                <a:cs typeface="Poppins"/>
              </a:rPr>
              <a:t>Teaching cards</a:t>
            </a:r>
          </a:p>
          <a:p>
            <a:pPr marL="285750" indent="-285750">
              <a:spcAft>
                <a:spcPts val="600"/>
              </a:spcAft>
              <a:buFont typeface="Arial" panose="020B0604020202020204" pitchFamily="34" charset="0"/>
              <a:buChar char="•"/>
            </a:pPr>
            <a:r>
              <a:rPr lang="en-NZ" sz="2000" err="1">
                <a:solidFill>
                  <a:schemeClr val="bg2"/>
                </a:solidFill>
                <a:latin typeface="Poppins"/>
                <a:cs typeface="Poppins"/>
              </a:rPr>
              <a:t>HealthLearn</a:t>
            </a:r>
            <a:r>
              <a:rPr lang="en-NZ" sz="2000">
                <a:solidFill>
                  <a:schemeClr val="bg2"/>
                </a:solidFill>
                <a:latin typeface="Poppins"/>
                <a:cs typeface="Poppins"/>
              </a:rPr>
              <a:t> resources overview</a:t>
            </a:r>
          </a:p>
          <a:p>
            <a:pPr marL="285750" indent="-285750">
              <a:spcAft>
                <a:spcPts val="600"/>
              </a:spcAft>
              <a:buFont typeface="Arial" panose="020B0604020202020204" pitchFamily="34" charset="0"/>
              <a:buChar char="•"/>
            </a:pPr>
            <a:endParaRPr lang="en-NZ">
              <a:solidFill>
                <a:schemeClr val="bg2"/>
              </a:solidFill>
              <a:latin typeface="Poppins"/>
              <a:cs typeface="Poppins"/>
            </a:endParaRPr>
          </a:p>
          <a:p>
            <a:pPr marL="285750" indent="-285750">
              <a:spcAft>
                <a:spcPts val="600"/>
              </a:spcAft>
              <a:buFont typeface="Arial" panose="020B0604020202020204" pitchFamily="34" charset="0"/>
              <a:buChar char="•"/>
            </a:pPr>
            <a:endParaRPr lang="en-NZ">
              <a:solidFill>
                <a:schemeClr val="bg2"/>
              </a:solidFill>
              <a:latin typeface="Poppins"/>
              <a:cs typeface="Poppins"/>
            </a:endParaRPr>
          </a:p>
          <a:p>
            <a:pPr marL="285750" indent="-285750">
              <a:spcAft>
                <a:spcPts val="600"/>
              </a:spcAft>
              <a:buFont typeface="Arial" panose="020B0604020202020204" pitchFamily="34" charset="0"/>
              <a:buChar char="•"/>
            </a:pPr>
            <a:endParaRPr lang="en-NZ">
              <a:solidFill>
                <a:schemeClr val="bg2"/>
              </a:solidFill>
              <a:latin typeface="Poppins"/>
              <a:cs typeface="Poppins"/>
            </a:endParaRPr>
          </a:p>
          <a:p>
            <a:pPr>
              <a:spcAft>
                <a:spcPts val="600"/>
              </a:spcAft>
            </a:pPr>
            <a:r>
              <a:rPr lang="en-NZ">
                <a:solidFill>
                  <a:schemeClr val="bg2"/>
                </a:solidFill>
                <a:latin typeface="Poppins"/>
                <a:cs typeface="Poppins"/>
              </a:rPr>
              <a:t> </a:t>
            </a:r>
          </a:p>
          <a:p>
            <a:pPr marL="0" marR="0" lvl="0" indent="0" algn="l" rtl="0">
              <a:lnSpc>
                <a:spcPct val="90000"/>
              </a:lnSpc>
              <a:spcBef>
                <a:spcPts val="1000"/>
              </a:spcBef>
              <a:spcAft>
                <a:spcPts val="0"/>
              </a:spcAft>
              <a:buClr>
                <a:schemeClr val="dk2"/>
              </a:buClr>
              <a:buSzPts val="2000"/>
              <a:buFont typeface="Arial"/>
              <a:buNone/>
            </a:pPr>
            <a:endParaRPr/>
          </a:p>
          <a:p>
            <a:pPr marL="0" marR="0" lvl="0" indent="0" algn="l" rtl="0">
              <a:lnSpc>
                <a:spcPct val="90000"/>
              </a:lnSpc>
              <a:spcBef>
                <a:spcPts val="1000"/>
              </a:spcBef>
              <a:spcAft>
                <a:spcPts val="0"/>
              </a:spcAft>
              <a:buClr>
                <a:schemeClr val="dk2"/>
              </a:buClr>
              <a:buSzPts val="1600"/>
              <a:buFont typeface="Arial"/>
              <a:buNone/>
            </a:pPr>
            <a:r>
              <a:rPr lang="en-NZ" sz="1600">
                <a:solidFill>
                  <a:schemeClr val="dk2"/>
                </a:solidFill>
                <a:latin typeface="Poppins"/>
                <a:ea typeface="Poppins"/>
                <a:cs typeface="Poppins"/>
                <a:sym typeface="Poppins"/>
              </a:rPr>
              <a:t> </a:t>
            </a:r>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2"/>
              </a:solidFill>
              <a:latin typeface="Poppins"/>
              <a:ea typeface="Poppins"/>
              <a:cs typeface="Poppins"/>
              <a:sym typeface="Poppins"/>
            </a:endParaRPr>
          </a:p>
        </p:txBody>
      </p:sp>
      <p:pic>
        <p:nvPicPr>
          <p:cNvPr id="34" name="Audio 33">
            <a:hlinkClick r:id="" action="ppaction://media"/>
            <a:extLst>
              <a:ext uri="{FF2B5EF4-FFF2-40B4-BE49-F238E27FC236}">
                <a16:creationId xmlns:a16="http://schemas.microsoft.com/office/drawing/2014/main" id="{78614598-B6EE-FC87-58CE-B3DCAD426E8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94916105"/>
      </p:ext>
    </p:extLst>
  </p:cSld>
  <p:clrMapOvr>
    <a:masterClrMapping/>
  </p:clrMapOvr>
  <mc:AlternateContent xmlns:mc="http://schemas.openxmlformats.org/markup-compatibility/2006" xmlns:p14="http://schemas.microsoft.com/office/powerpoint/2010/main">
    <mc:Choice Requires="p14">
      <p:transition spd="slow" p14:dur="2000" advTm="43905"/>
    </mc:Choice>
    <mc:Fallback xmlns="">
      <p:transition spd="slow" advTm="43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31CCF749-2F39-02F0-060F-B258760D0454}"/>
            </a:ext>
          </a:extLst>
        </p:cNvPr>
        <p:cNvGrpSpPr/>
        <p:nvPr/>
      </p:nvGrpSpPr>
      <p:grpSpPr>
        <a:xfrm>
          <a:off x="0" y="0"/>
          <a:ext cx="0" cy="0"/>
          <a:chOff x="0" y="0"/>
          <a:chExt cx="0" cy="0"/>
        </a:xfrm>
      </p:grpSpPr>
      <p:sp>
        <p:nvSpPr>
          <p:cNvPr id="178" name="Google Shape;178;p18">
            <a:extLst>
              <a:ext uri="{FF2B5EF4-FFF2-40B4-BE49-F238E27FC236}">
                <a16:creationId xmlns:a16="http://schemas.microsoft.com/office/drawing/2014/main" id="{5F022221-3E40-BA58-E4D8-4C89F8F8FB5B}"/>
              </a:ext>
            </a:extLst>
          </p:cNvPr>
          <p:cNvSpPr txBox="1">
            <a:spLocks noGrp="1"/>
          </p:cNvSpPr>
          <p:nvPr>
            <p:ph type="title"/>
          </p:nvPr>
        </p:nvSpPr>
        <p:spPr>
          <a:xfrm>
            <a:off x="323097" y="267353"/>
            <a:ext cx="10295531" cy="5124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A1AC"/>
              </a:buClr>
              <a:buSzPts val="4800"/>
              <a:buFont typeface="Poppins SemiBold"/>
              <a:buNone/>
            </a:pPr>
            <a:r>
              <a:rPr lang="en-NZ" sz="4800">
                <a:solidFill>
                  <a:srgbClr val="30A1AC"/>
                </a:solidFill>
              </a:rPr>
              <a:t>References</a:t>
            </a:r>
            <a:endParaRPr/>
          </a:p>
        </p:txBody>
      </p:sp>
      <p:sp>
        <p:nvSpPr>
          <p:cNvPr id="179" name="Google Shape;179;p18">
            <a:extLst>
              <a:ext uri="{FF2B5EF4-FFF2-40B4-BE49-F238E27FC236}">
                <a16:creationId xmlns:a16="http://schemas.microsoft.com/office/drawing/2014/main" id="{8BA1EB84-436B-D35D-60EB-A24BBC734D0A}"/>
              </a:ext>
            </a:extLst>
          </p:cNvPr>
          <p:cNvSpPr txBox="1"/>
          <p:nvPr/>
        </p:nvSpPr>
        <p:spPr>
          <a:xfrm>
            <a:off x="82296" y="997531"/>
            <a:ext cx="12027408" cy="4397829"/>
          </a:xfrm>
          <a:prstGeom prst="rect">
            <a:avLst/>
          </a:prstGeom>
          <a:noFill/>
          <a:ln>
            <a:noFill/>
          </a:ln>
        </p:spPr>
        <p:txBody>
          <a:bodyPr spcFirstLastPara="1" wrap="square" lIns="91425" tIns="45700" rIns="91425" bIns="45700" anchor="t" anchorCtr="0">
            <a:noAutofit/>
          </a:bodyPr>
          <a:lstStyle/>
          <a:p>
            <a:pPr marL="285750" indent="-285750">
              <a:spcAft>
                <a:spcPts val="600"/>
              </a:spcAft>
              <a:buFont typeface="Arial" panose="020B0604020202020204" pitchFamily="34" charset="0"/>
              <a:buChar char="•"/>
            </a:pPr>
            <a:r>
              <a:rPr lang="en-NZ" sz="1350" dirty="0">
                <a:solidFill>
                  <a:schemeClr val="bg2"/>
                </a:solidFill>
                <a:latin typeface="Poppins"/>
                <a:cs typeface="Poppins"/>
              </a:rPr>
              <a:t>Beeckman et al. </a:t>
            </a:r>
            <a:r>
              <a:rPr lang="en-US" sz="1350" dirty="0">
                <a:solidFill>
                  <a:schemeClr val="bg2"/>
                </a:solidFill>
                <a:latin typeface="Poppins"/>
                <a:cs typeface="Poppins"/>
              </a:rPr>
              <a:t>The Ghent Global IAD </a:t>
            </a:r>
            <a:r>
              <a:rPr lang="en-US" sz="1350" dirty="0" err="1">
                <a:solidFill>
                  <a:schemeClr val="bg2"/>
                </a:solidFill>
                <a:latin typeface="Poppins"/>
                <a:cs typeface="Poppins"/>
              </a:rPr>
              <a:t>Categorisation</a:t>
            </a:r>
            <a:r>
              <a:rPr lang="en-US" sz="1350" dirty="0">
                <a:solidFill>
                  <a:schemeClr val="bg2"/>
                </a:solidFill>
                <a:latin typeface="Poppins"/>
                <a:cs typeface="Poppins"/>
              </a:rPr>
              <a:t> Tool (GLOBIAD). Skin Integrity Research Group - Ghent University 2017. Available to download from </a:t>
            </a:r>
            <a:r>
              <a:rPr lang="en-US" sz="1350" dirty="0">
                <a:solidFill>
                  <a:schemeClr val="bg2"/>
                </a:solidFill>
                <a:latin typeface="Poppins"/>
                <a:cs typeface="Poppins"/>
                <a:hlinkClick r:id="rId6">
                  <a:extLst>
                    <a:ext uri="{A12FA001-AC4F-418D-AE19-62706E023703}">
                      <ahyp:hlinkClr xmlns:ahyp="http://schemas.microsoft.com/office/drawing/2018/hyperlinkcolor" val="tx"/>
                    </a:ext>
                  </a:extLst>
                </a:hlinkClick>
              </a:rPr>
              <a:t>www.UCVVGent.be</a:t>
            </a:r>
            <a:r>
              <a:rPr lang="en-US" sz="1350" dirty="0">
                <a:solidFill>
                  <a:schemeClr val="bg2"/>
                </a:solidFill>
                <a:latin typeface="Poppins"/>
                <a:cs typeface="Poppins"/>
              </a:rPr>
              <a:t> </a:t>
            </a:r>
          </a:p>
          <a:p>
            <a:pPr marL="285750" indent="-285750">
              <a:spcAft>
                <a:spcPts val="600"/>
              </a:spcAft>
              <a:buFont typeface="Arial" panose="020B0604020202020204" pitchFamily="34" charset="0"/>
              <a:buChar char="•"/>
            </a:pPr>
            <a:r>
              <a:rPr lang="en-NZ" sz="1350" dirty="0">
                <a:solidFill>
                  <a:schemeClr val="bg2"/>
                </a:solidFill>
                <a:latin typeface="Poppins"/>
                <a:cs typeface="Poppins"/>
              </a:rPr>
              <a:t>Fletcher J, Beeckman D, Boyles A et al (2020) International Best Practice Recommendations: Prevention and management of moisture-associated skin damage (MASD). Wounds International. Available online at </a:t>
            </a:r>
            <a:r>
              <a:rPr lang="en-NZ" sz="1350" dirty="0">
                <a:solidFill>
                  <a:schemeClr val="bg2"/>
                </a:solidFill>
                <a:latin typeface="Poppins"/>
                <a:cs typeface="Poppins"/>
                <a:hlinkClick r:id="rId7">
                  <a:extLst>
                    <a:ext uri="{A12FA001-AC4F-418D-AE19-62706E023703}">
                      <ahyp:hlinkClr xmlns:ahyp="http://schemas.microsoft.com/office/drawing/2018/hyperlinkcolor" val="tx"/>
                    </a:ext>
                  </a:extLst>
                </a:hlinkClick>
              </a:rPr>
              <a:t>www.woundsinternational.com</a:t>
            </a:r>
            <a:r>
              <a:rPr lang="en-NZ" sz="1350" dirty="0">
                <a:solidFill>
                  <a:schemeClr val="bg2"/>
                </a:solidFill>
                <a:latin typeface="Poppins"/>
                <a:cs typeface="Poppins"/>
              </a:rPr>
              <a:t> </a:t>
            </a:r>
          </a:p>
          <a:p>
            <a:pPr marL="285750" indent="-285750">
              <a:spcAft>
                <a:spcPts val="600"/>
              </a:spcAft>
              <a:buFont typeface="Arial,Sans-Serif" panose="020B0604020202020204" pitchFamily="34" charset="0"/>
              <a:buChar char="•"/>
            </a:pPr>
            <a:r>
              <a:rPr lang="en-US" sz="1350" dirty="0">
                <a:solidFill>
                  <a:schemeClr val="bg2"/>
                </a:solidFill>
                <a:latin typeface="Poppins"/>
                <a:cs typeface="Poppins"/>
              </a:rPr>
              <a:t>Health Quality &amp; Safety Commission New Zealand. (2023). Pressure injury | </a:t>
            </a:r>
            <a:r>
              <a:rPr lang="en-US" sz="1350" dirty="0" err="1">
                <a:solidFill>
                  <a:schemeClr val="bg2"/>
                </a:solidFill>
                <a:latin typeface="Poppins"/>
                <a:cs typeface="Poppins"/>
              </a:rPr>
              <a:t>Whara</a:t>
            </a:r>
            <a:r>
              <a:rPr lang="en-US" sz="1350" dirty="0">
                <a:solidFill>
                  <a:schemeClr val="bg2"/>
                </a:solidFill>
                <a:latin typeface="Poppins"/>
                <a:cs typeface="Poppins"/>
              </a:rPr>
              <a:t> </a:t>
            </a:r>
            <a:r>
              <a:rPr lang="en-US" sz="1350" dirty="0" err="1">
                <a:solidFill>
                  <a:schemeClr val="bg2"/>
                </a:solidFill>
                <a:latin typeface="Poppins"/>
                <a:cs typeface="Poppins"/>
              </a:rPr>
              <a:t>pēhanga</a:t>
            </a:r>
            <a:r>
              <a:rPr lang="en-US" sz="1350" dirty="0">
                <a:solidFill>
                  <a:schemeClr val="bg2"/>
                </a:solidFill>
                <a:latin typeface="Poppins"/>
                <a:cs typeface="Poppins"/>
              </a:rPr>
              <a:t> (Frailty care guides 2023). Retrieved August 21, 2025, from </a:t>
            </a:r>
            <a:r>
              <a:rPr lang="en-US" sz="1350" dirty="0">
                <a:solidFill>
                  <a:schemeClr val="bg2"/>
                </a:solidFill>
                <a:latin typeface="Poppins"/>
                <a:cs typeface="Poppins"/>
                <a:hlinkClick r:id="rId8">
                  <a:extLst>
                    <a:ext uri="{A12FA001-AC4F-418D-AE19-62706E023703}">
                      <ahyp:hlinkClr xmlns:ahyp="http://schemas.microsoft.com/office/drawing/2018/hyperlinkcolor" val="tx"/>
                    </a:ext>
                  </a:extLst>
                </a:hlinkClick>
              </a:rPr>
              <a:t>https://www.hqsc.govt.nz/resources/resource-library/pressure-injury-whara-pehanga-frailty-care-guides-2023/</a:t>
            </a:r>
            <a:endParaRPr lang="en-NZ" sz="1350" dirty="0">
              <a:solidFill>
                <a:schemeClr val="bg2"/>
              </a:solidFill>
              <a:latin typeface="Poppins"/>
              <a:cs typeface="Poppins"/>
            </a:endParaRPr>
          </a:p>
          <a:p>
            <a:pPr marL="285750" indent="-285750">
              <a:spcAft>
                <a:spcPts val="600"/>
              </a:spcAft>
              <a:buFont typeface="Arial,Sans-Serif" panose="020B0604020202020204" pitchFamily="34" charset="0"/>
              <a:buChar char="•"/>
            </a:pPr>
            <a:r>
              <a:rPr lang="en-NZ" sz="1350" dirty="0">
                <a:solidFill>
                  <a:schemeClr val="bg2"/>
                </a:solidFill>
                <a:latin typeface="Poppins"/>
                <a:cs typeface="Poppins"/>
              </a:rPr>
              <a:t>New Zealand Dental Association. 2010. Healthy Mouth, Healthy Ageing: Oral Health Guide for Caregivers of Older People. Auckland: New Zealand Dental Association. </a:t>
            </a:r>
            <a:r>
              <a:rPr lang="en-NZ" sz="1350" dirty="0">
                <a:solidFill>
                  <a:schemeClr val="bg2"/>
                </a:solidFill>
                <a:latin typeface="Poppins"/>
                <a:cs typeface="Poppins"/>
                <a:hlinkClick r:id="rId9">
                  <a:extLst>
                    <a:ext uri="{A12FA001-AC4F-418D-AE19-62706E023703}">
                      <ahyp:hlinkClr xmlns:ahyp="http://schemas.microsoft.com/office/drawing/2018/hyperlinkcolor" val="tx"/>
                    </a:ext>
                  </a:extLst>
                </a:hlinkClick>
              </a:rPr>
              <a:t>https://www.nzda.org.nz/assets/resources/Order_Resources/Healthy_Mouth_Healthy_Ageing.pdf</a:t>
            </a:r>
            <a:endParaRPr lang="en-NZ" sz="1350" dirty="0">
              <a:solidFill>
                <a:schemeClr val="bg2"/>
              </a:solidFill>
              <a:latin typeface="Poppins"/>
              <a:cs typeface="Poppins"/>
            </a:endParaRPr>
          </a:p>
          <a:p>
            <a:pPr marL="285750" indent="-285750">
              <a:spcAft>
                <a:spcPts val="600"/>
              </a:spcAft>
              <a:buFont typeface="Arial,Sans-Serif" panose="020B0604020202020204" pitchFamily="34" charset="0"/>
              <a:buChar char="•"/>
            </a:pPr>
            <a:r>
              <a:rPr lang="en-NZ" sz="1350" dirty="0">
                <a:solidFill>
                  <a:schemeClr val="bg2"/>
                </a:solidFill>
                <a:latin typeface="Poppins"/>
                <a:cs typeface="Poppins"/>
              </a:rPr>
              <a:t>National Pressure Injury Advisory Panel, European Pressure Ulcer Advisory Panel and Pan Pacific Pressure Injury Alliance. Prevention and Treatment of Pressure Ulcers/Injuries: Quick Reference Guide. The International Guideline: Fourth Edition. Emily Haesler (Ed.). 2025. [cited: 13 Aug 2025]. Available from: </a:t>
            </a:r>
            <a:r>
              <a:rPr lang="en-NZ" sz="1350" dirty="0">
                <a:solidFill>
                  <a:schemeClr val="bg2"/>
                </a:solidFill>
                <a:latin typeface="Poppins"/>
                <a:cs typeface="Poppins"/>
                <a:hlinkClick r:id="rId10">
                  <a:extLst>
                    <a:ext uri="{A12FA001-AC4F-418D-AE19-62706E023703}">
                      <ahyp:hlinkClr xmlns:ahyp="http://schemas.microsoft.com/office/drawing/2018/hyperlinkcolor" val="tx"/>
                    </a:ext>
                  </a:extLst>
                </a:hlinkClick>
              </a:rPr>
              <a:t>https://internationalguideline.com</a:t>
            </a:r>
            <a:r>
              <a:rPr lang="en-NZ" sz="1350" dirty="0">
                <a:solidFill>
                  <a:schemeClr val="bg2"/>
                </a:solidFill>
                <a:latin typeface="Poppins"/>
                <a:cs typeface="Poppins"/>
              </a:rPr>
              <a:t>.</a:t>
            </a:r>
            <a:endParaRPr lang="en-US" sz="1350" dirty="0">
              <a:solidFill>
                <a:schemeClr val="bg2"/>
              </a:solidFill>
              <a:latin typeface="Poppins"/>
              <a:cs typeface="Poppins"/>
            </a:endParaRPr>
          </a:p>
          <a:p>
            <a:pPr marL="285750" indent="-285750">
              <a:spcAft>
                <a:spcPts val="600"/>
              </a:spcAft>
              <a:buFont typeface="Arial" panose="020B0604020202020204" pitchFamily="34" charset="0"/>
              <a:buChar char="•"/>
            </a:pPr>
            <a:r>
              <a:rPr lang="en-US" sz="1350" dirty="0">
                <a:solidFill>
                  <a:schemeClr val="bg2"/>
                </a:solidFill>
                <a:latin typeface="Poppins"/>
                <a:cs typeface="Poppins"/>
              </a:rPr>
              <a:t>New Zealand Spinal Trust. Pressure areas and their management. Retrieved August 21, 2025, from </a:t>
            </a:r>
            <a:r>
              <a:rPr lang="en-US" sz="1350" dirty="0">
                <a:solidFill>
                  <a:schemeClr val="bg2"/>
                </a:solidFill>
                <a:latin typeface="Poppins"/>
                <a:cs typeface="Poppins"/>
                <a:hlinkClick r:id="rId11"/>
              </a:rPr>
              <a:t>https://nzspinaltrust.org.nz/new-to-sci/skin-care/pressure-areas/</a:t>
            </a:r>
            <a:endParaRPr lang="en-NZ" sz="1350" dirty="0">
              <a:solidFill>
                <a:schemeClr val="bg2"/>
              </a:solidFill>
              <a:hlinkClick r:id="rId11"/>
            </a:endParaRPr>
          </a:p>
          <a:p>
            <a:pPr marL="285750" indent="-285750">
              <a:spcAft>
                <a:spcPts val="600"/>
              </a:spcAft>
              <a:buSzPts val="2000"/>
              <a:buFont typeface="Arial" panose="020B0604020202020204" pitchFamily="34" charset="0"/>
              <a:buChar char="•"/>
            </a:pPr>
            <a:r>
              <a:rPr lang="en-US" sz="1350" dirty="0">
                <a:solidFill>
                  <a:schemeClr val="bg2"/>
                </a:solidFill>
                <a:latin typeface="Poppins"/>
                <a:cs typeface="Poppins"/>
                <a:hlinkClick r:id="rId12">
                  <a:extLst>
                    <a:ext uri="{A12FA001-AC4F-418D-AE19-62706E023703}">
                      <ahyp:hlinkClr xmlns:ahyp="http://schemas.microsoft.com/office/drawing/2018/hyperlinkcolor" val="tx"/>
                    </a:ext>
                  </a:extLst>
                </a:hlinkClick>
              </a:rPr>
              <a:t>New Zealand Wound Care Society</a:t>
            </a:r>
            <a:r>
              <a:rPr lang="en-US" sz="1350" dirty="0">
                <a:solidFill>
                  <a:schemeClr val="bg2"/>
                </a:solidFill>
                <a:latin typeface="Poppins"/>
                <a:cs typeface="Poppins"/>
              </a:rPr>
              <a:t>: https://nzwcs.org.nz/ </a:t>
            </a:r>
          </a:p>
          <a:p>
            <a:pPr marL="285750" indent="-285750">
              <a:spcAft>
                <a:spcPts val="600"/>
              </a:spcAft>
              <a:buFont typeface="Arial" panose="020B0604020202020204" pitchFamily="34" charset="0"/>
              <a:buChar char="•"/>
            </a:pPr>
            <a:r>
              <a:rPr lang="en-NZ" sz="1350" dirty="0">
                <a:solidFill>
                  <a:schemeClr val="bg2"/>
                </a:solidFill>
                <a:latin typeface="Poppins"/>
                <a:cs typeface="Poppins"/>
              </a:rPr>
              <a:t>O'Brien N, Moore Z, </a:t>
            </a:r>
            <a:r>
              <a:rPr lang="en-NZ" sz="1350" dirty="0" err="1">
                <a:solidFill>
                  <a:schemeClr val="bg2"/>
                </a:solidFill>
                <a:latin typeface="Poppins"/>
                <a:cs typeface="Poppins"/>
              </a:rPr>
              <a:t>Avsar</a:t>
            </a:r>
            <a:r>
              <a:rPr lang="en-NZ" sz="1350" dirty="0">
                <a:solidFill>
                  <a:schemeClr val="bg2"/>
                </a:solidFill>
                <a:latin typeface="Poppins"/>
                <a:cs typeface="Poppins"/>
              </a:rPr>
              <a:t> P, Patton D, Nugent L, O'Connor T. The impact of healthcare assistant education on pressure ulcer prevention: a systematic review. J Wound Care. 2023 Jul 1;32(Sup7a):cxv-cxxvii. </a:t>
            </a:r>
            <a:r>
              <a:rPr lang="en-NZ" sz="1350" dirty="0" err="1">
                <a:solidFill>
                  <a:schemeClr val="bg2"/>
                </a:solidFill>
                <a:latin typeface="Poppins"/>
                <a:cs typeface="Poppins"/>
              </a:rPr>
              <a:t>doi</a:t>
            </a:r>
            <a:r>
              <a:rPr lang="en-NZ" sz="1350" dirty="0">
                <a:solidFill>
                  <a:schemeClr val="bg2"/>
                </a:solidFill>
                <a:latin typeface="Poppins"/>
                <a:cs typeface="Poppins"/>
              </a:rPr>
              <a:t>: 10.12968/jowc.2023.32.Sup7a.cxv. PMID: 37405970.</a:t>
            </a:r>
            <a:endParaRPr lang="en-NZ" sz="1350" dirty="0">
              <a:solidFill>
                <a:schemeClr val="bg2"/>
              </a:solidFill>
            </a:endParaRPr>
          </a:p>
          <a:p>
            <a:pPr marL="285750" indent="-285750">
              <a:spcAft>
                <a:spcPts val="600"/>
              </a:spcAft>
              <a:buSzPts val="2000"/>
              <a:buFont typeface="Arial" panose="020B0604020202020204" pitchFamily="34" charset="0"/>
              <a:buChar char="•"/>
            </a:pPr>
            <a:r>
              <a:rPr lang="en-NZ" sz="1350" dirty="0">
                <a:solidFill>
                  <a:schemeClr val="bg2"/>
                </a:solidFill>
                <a:latin typeface="Poppins"/>
                <a:cs typeface="Poppins"/>
              </a:rPr>
              <a:t>Prevention and Treatment of Pressure Ulcers/Injuries: Clinical Practice Guideline. The International Guideline. Emily Haesler (Ed.). EPUAP/NPIAP/PPPIA: 2019.</a:t>
            </a:r>
          </a:p>
          <a:p>
            <a:pPr marL="285750" indent="-285750">
              <a:spcAft>
                <a:spcPts val="600"/>
              </a:spcAft>
              <a:buSzPts val="2000"/>
              <a:buFont typeface="Arial" panose="020B0604020202020204" pitchFamily="34" charset="0"/>
              <a:buChar char="•"/>
            </a:pPr>
            <a:r>
              <a:rPr lang="en-US" sz="1350" dirty="0">
                <a:solidFill>
                  <a:schemeClr val="bg2"/>
                </a:solidFill>
                <a:latin typeface="Poppins"/>
                <a:cs typeface="Poppins"/>
              </a:rPr>
              <a:t>New Zealand Spinal Trust. Pressure areas and their management. Retrieved August 21, 2025, from https://nzspinaltrust.org.nz/new-to-sci/skin-care/pressure-areas/</a:t>
            </a:r>
            <a:endParaRPr lang="en-NZ" sz="1350" dirty="0">
              <a:solidFill>
                <a:schemeClr val="bg2"/>
              </a:solidFill>
              <a:latin typeface="Poppins"/>
              <a:cs typeface="Poppins"/>
            </a:endParaRPr>
          </a:p>
          <a:p>
            <a:pPr marL="0" marR="0" lvl="0" indent="0" algn="l" rtl="0">
              <a:lnSpc>
                <a:spcPct val="90000"/>
              </a:lnSpc>
              <a:spcBef>
                <a:spcPts val="1000"/>
              </a:spcBef>
              <a:spcAft>
                <a:spcPts val="0"/>
              </a:spcAft>
              <a:buClr>
                <a:schemeClr val="dk2"/>
              </a:buClr>
              <a:buSzPts val="2000"/>
              <a:buFont typeface="Arial"/>
              <a:buNone/>
            </a:pPr>
            <a:endParaRPr dirty="0">
              <a:solidFill>
                <a:schemeClr val="bg2"/>
              </a:solidFill>
              <a:latin typeface="Poppins"/>
              <a:cs typeface="Poppins"/>
            </a:endParaRPr>
          </a:p>
          <a:p>
            <a:pPr marL="0" marR="0" lvl="0" indent="0" algn="l" rtl="0">
              <a:lnSpc>
                <a:spcPct val="90000"/>
              </a:lnSpc>
              <a:spcBef>
                <a:spcPts val="1000"/>
              </a:spcBef>
              <a:spcAft>
                <a:spcPts val="0"/>
              </a:spcAft>
              <a:buClr>
                <a:schemeClr val="dk2"/>
              </a:buClr>
              <a:buSzPts val="1600"/>
              <a:buFont typeface="Arial"/>
              <a:buNone/>
            </a:pPr>
            <a:r>
              <a:rPr lang="en-NZ" sz="1600" dirty="0">
                <a:solidFill>
                  <a:schemeClr val="dk2"/>
                </a:solidFill>
                <a:latin typeface="Poppins"/>
                <a:ea typeface="Poppins"/>
                <a:cs typeface="Poppins"/>
                <a:sym typeface="Poppins"/>
              </a:rPr>
              <a:t> </a:t>
            </a:r>
            <a:endParaRPr dirty="0"/>
          </a:p>
          <a:p>
            <a:pPr marL="0" marR="0" lvl="0" indent="0" algn="l" rtl="0">
              <a:lnSpc>
                <a:spcPct val="90000"/>
              </a:lnSpc>
              <a:spcBef>
                <a:spcPts val="1000"/>
              </a:spcBef>
              <a:spcAft>
                <a:spcPts val="0"/>
              </a:spcAft>
              <a:buClr>
                <a:schemeClr val="dk1"/>
              </a:buClr>
              <a:buSzPts val="1600"/>
              <a:buFont typeface="Arial"/>
              <a:buNone/>
            </a:pPr>
            <a:endParaRPr sz="1600" dirty="0">
              <a:solidFill>
                <a:schemeClr val="dk2"/>
              </a:solidFill>
              <a:latin typeface="Poppins"/>
              <a:ea typeface="Poppins"/>
              <a:cs typeface="Poppins"/>
              <a:sym typeface="Poppins"/>
            </a:endParaRPr>
          </a:p>
        </p:txBody>
      </p:sp>
      <p:pic>
        <p:nvPicPr>
          <p:cNvPr id="24" name="Audio 23">
            <a:hlinkClick r:id="" action="ppaction://media"/>
            <a:extLst>
              <a:ext uri="{FF2B5EF4-FFF2-40B4-BE49-F238E27FC236}">
                <a16:creationId xmlns:a16="http://schemas.microsoft.com/office/drawing/2014/main" id="{9CC6CA86-92D1-812C-BBF3-A90CBF38B391}"/>
              </a:ext>
            </a:extLst>
          </p:cNvPr>
          <p:cNvPicPr>
            <a:picLocks noChangeAspect="1"/>
          </p:cNvPicPr>
          <p:nvPr>
            <a:audioFile r:link="rId3"/>
            <p:extLst>
              <p:ext uri="{DAA4B4D4-6D71-4841-9C94-3DE7FCFB9230}">
                <p14:media xmlns:p14="http://schemas.microsoft.com/office/powerpoint/2010/main" r:embed="rId2"/>
              </p:ext>
            </p:extLst>
          </p:nvPr>
        </p:nvPicPr>
        <p:blipFill>
          <a:blip r:embed="rId13"/>
          <a:srcRect l="-161075" t="-161075" r="-161075" b="-161075"/>
          <a:stretch>
            <a:fillRect/>
          </a:stretch>
        </p:blipFill>
        <p:spPr>
          <a:xfrm>
            <a:off x="10052304" y="4718304"/>
            <a:ext cx="2057400" cy="2057400"/>
          </a:xfrm>
          <a:prstGeom prst="ellipse">
            <a:avLst/>
          </a:prstGeom>
        </p:spPr>
      </p:pic>
      <p:sp>
        <p:nvSpPr>
          <p:cNvPr id="7" name="Smiley Face 6">
            <a:extLst>
              <a:ext uri="{FF2B5EF4-FFF2-40B4-BE49-F238E27FC236}">
                <a16:creationId xmlns:a16="http://schemas.microsoft.com/office/drawing/2014/main" id="{AF26E64F-0D5B-D45E-5914-1DAE63AA1AA9}"/>
              </a:ext>
            </a:extLst>
          </p:cNvPr>
          <p:cNvSpPr/>
          <p:nvPr/>
        </p:nvSpPr>
        <p:spPr>
          <a:xfrm>
            <a:off x="144135" y="2062843"/>
            <a:ext cx="275617" cy="2286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Smiley Face 7">
            <a:extLst>
              <a:ext uri="{FF2B5EF4-FFF2-40B4-BE49-F238E27FC236}">
                <a16:creationId xmlns:a16="http://schemas.microsoft.com/office/drawing/2014/main" id="{3807A394-DEF1-D143-C4DF-4601F47C4D84}"/>
              </a:ext>
            </a:extLst>
          </p:cNvPr>
          <p:cNvSpPr/>
          <p:nvPr/>
        </p:nvSpPr>
        <p:spPr>
          <a:xfrm>
            <a:off x="154162" y="2509157"/>
            <a:ext cx="275617" cy="2286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Smiley Face 8">
            <a:extLst>
              <a:ext uri="{FF2B5EF4-FFF2-40B4-BE49-F238E27FC236}">
                <a16:creationId xmlns:a16="http://schemas.microsoft.com/office/drawing/2014/main" id="{597B9880-C545-1CE6-2497-12EB8D9D7688}"/>
              </a:ext>
            </a:extLst>
          </p:cNvPr>
          <p:cNvSpPr/>
          <p:nvPr/>
        </p:nvSpPr>
        <p:spPr>
          <a:xfrm>
            <a:off x="118887" y="4158344"/>
            <a:ext cx="275617" cy="2286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Smiley Face 9">
            <a:extLst>
              <a:ext uri="{FF2B5EF4-FFF2-40B4-BE49-F238E27FC236}">
                <a16:creationId xmlns:a16="http://schemas.microsoft.com/office/drawing/2014/main" id="{80AF08A6-D973-7993-B6B0-1653496E1329}"/>
              </a:ext>
            </a:extLst>
          </p:cNvPr>
          <p:cNvSpPr/>
          <p:nvPr/>
        </p:nvSpPr>
        <p:spPr>
          <a:xfrm>
            <a:off x="118887" y="5452256"/>
            <a:ext cx="275617" cy="228600"/>
          </a:xfrm>
          <a:prstGeom prst="smileyFac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custDataLst>
      <p:tags r:id="rId1"/>
    </p:custDataLst>
    <p:extLst>
      <p:ext uri="{BB962C8B-B14F-4D97-AF65-F5344CB8AC3E}">
        <p14:creationId xmlns:p14="http://schemas.microsoft.com/office/powerpoint/2010/main" val="626494355"/>
      </p:ext>
    </p:extLst>
  </p:cSld>
  <p:clrMapOvr>
    <a:masterClrMapping/>
  </p:clrMapOvr>
  <mc:AlternateContent xmlns:mc="http://schemas.openxmlformats.org/markup-compatibility/2006" xmlns:p14="http://schemas.microsoft.com/office/powerpoint/2010/main">
    <mc:Choice Requires="p14">
      <p:transition spd="slow" p14:dur="2000" advTm="59024"/>
    </mc:Choice>
    <mc:Fallback xmlns="">
      <p:transition spd="slow" advTm="59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4"/>
                </p:tgtEl>
              </p:cMediaNode>
            </p:audio>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4" name="Audio 3">
            <a:hlinkClick r:id="" action="ppaction://media"/>
            <a:extLst>
              <a:ext uri="{FF2B5EF4-FFF2-40B4-BE49-F238E27FC236}">
                <a16:creationId xmlns:a16="http://schemas.microsoft.com/office/drawing/2014/main" id="{4C853788-23EB-321E-FA85-FA8374DAB2D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2321"/>
    </mc:Choice>
    <mc:Fallback xmlns="">
      <p:transition spd="slow" advTm="2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874207" y="580564"/>
            <a:ext cx="9772772" cy="7183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A1AC"/>
              </a:buClr>
              <a:buSzPts val="4800"/>
              <a:buFont typeface="Poppins SemiBold"/>
              <a:buNone/>
            </a:pPr>
            <a:r>
              <a:rPr lang="en-NZ" sz="4800">
                <a:solidFill>
                  <a:srgbClr val="30A1AC"/>
                </a:solidFill>
              </a:rPr>
              <a:t>P</a:t>
            </a:r>
            <a:r>
              <a:rPr lang="en-NZ" sz="4800"/>
              <a:t>ressure Injury Definition</a:t>
            </a:r>
            <a:endParaRPr/>
          </a:p>
        </p:txBody>
      </p:sp>
      <p:sp>
        <p:nvSpPr>
          <p:cNvPr id="61" name="Google Shape;61;p3"/>
          <p:cNvSpPr txBox="1">
            <a:spLocks noGrp="1"/>
          </p:cNvSpPr>
          <p:nvPr>
            <p:ph type="body" idx="4294967295"/>
          </p:nvPr>
        </p:nvSpPr>
        <p:spPr>
          <a:xfrm>
            <a:off x="874199" y="1637575"/>
            <a:ext cx="6542700" cy="4393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2060"/>
              </a:buClr>
              <a:buSzPts val="2000"/>
              <a:buChar char="•"/>
            </a:pPr>
            <a:r>
              <a:rPr lang="en-NZ" sz="2000">
                <a:solidFill>
                  <a:srgbClr val="002060"/>
                </a:solidFill>
                <a:latin typeface="Poppins"/>
                <a:ea typeface="Poppins"/>
                <a:cs typeface="Poppins"/>
                <a:sym typeface="Poppins"/>
              </a:rPr>
              <a:t>Local damage to skin and/or underlying tissue caused by pressure or pressure and shear.</a:t>
            </a:r>
            <a:endParaRPr sz="2000">
              <a:latin typeface="Poppins"/>
              <a:ea typeface="Poppins"/>
              <a:cs typeface="Poppins"/>
              <a:sym typeface="Poppins"/>
            </a:endParaRPr>
          </a:p>
          <a:p>
            <a:pPr marL="228600" lvl="0" indent="-228600" algn="l" rtl="0">
              <a:lnSpc>
                <a:spcPct val="90000"/>
              </a:lnSpc>
              <a:spcBef>
                <a:spcPts val="1000"/>
              </a:spcBef>
              <a:spcAft>
                <a:spcPts val="0"/>
              </a:spcAft>
              <a:buClr>
                <a:srgbClr val="002060"/>
              </a:buClr>
              <a:buSzPts val="2000"/>
              <a:buChar char="•"/>
            </a:pPr>
            <a:r>
              <a:rPr lang="en-NZ" sz="2000">
                <a:solidFill>
                  <a:srgbClr val="002060"/>
                </a:solidFill>
                <a:latin typeface="Poppins"/>
                <a:ea typeface="Poppins"/>
                <a:cs typeface="Poppins"/>
                <a:sym typeface="Poppins"/>
              </a:rPr>
              <a:t>Shear occurs when one layer of tissue slides over another deforming and disrupting blood flow.</a:t>
            </a:r>
            <a:endParaRPr sz="2000">
              <a:solidFill>
                <a:srgbClr val="002060"/>
              </a:solidFill>
              <a:latin typeface="Poppins"/>
              <a:ea typeface="Poppins"/>
              <a:cs typeface="Poppins"/>
              <a:sym typeface="Poppins"/>
            </a:endParaRPr>
          </a:p>
          <a:p>
            <a:pPr marL="228600" lvl="0" indent="-228600" algn="l" rtl="0">
              <a:lnSpc>
                <a:spcPct val="90000"/>
              </a:lnSpc>
              <a:spcBef>
                <a:spcPts val="1000"/>
              </a:spcBef>
              <a:spcAft>
                <a:spcPts val="0"/>
              </a:spcAft>
              <a:buClr>
                <a:srgbClr val="002060"/>
              </a:buClr>
              <a:buSzPts val="2000"/>
              <a:buChar char="•"/>
            </a:pPr>
            <a:r>
              <a:rPr lang="en-NZ" sz="2000">
                <a:solidFill>
                  <a:srgbClr val="002060"/>
                </a:solidFill>
                <a:latin typeface="Poppins"/>
                <a:ea typeface="Poppins"/>
                <a:cs typeface="Poppins"/>
                <a:sym typeface="Poppins"/>
              </a:rPr>
              <a:t>Mostly occur over bony prominences OR related to medical devices or objects.</a:t>
            </a:r>
          </a:p>
          <a:p>
            <a:pPr marL="228600" lvl="0" indent="-228600" algn="l" rtl="0">
              <a:lnSpc>
                <a:spcPct val="90000"/>
              </a:lnSpc>
              <a:spcBef>
                <a:spcPts val="1000"/>
              </a:spcBef>
              <a:spcAft>
                <a:spcPts val="0"/>
              </a:spcAft>
              <a:buClr>
                <a:srgbClr val="002060"/>
              </a:buClr>
              <a:buSzPts val="2000"/>
              <a:buChar char="•"/>
            </a:pPr>
            <a:r>
              <a:rPr lang="en-NZ" sz="2000">
                <a:solidFill>
                  <a:srgbClr val="002060"/>
                </a:solidFill>
                <a:latin typeface="Poppins"/>
                <a:ea typeface="Poppins"/>
                <a:cs typeface="Poppins"/>
                <a:sym typeface="Poppins"/>
              </a:rPr>
              <a:t>Can develop in hours and usually begin with the skin changing red in colour.</a:t>
            </a:r>
            <a:endParaRPr sz="2000">
              <a:solidFill>
                <a:srgbClr val="002060"/>
              </a:solidFill>
              <a:latin typeface="Poppins"/>
              <a:ea typeface="Poppins"/>
              <a:cs typeface="Poppins"/>
              <a:sym typeface="Poppins"/>
            </a:endParaRPr>
          </a:p>
          <a:p>
            <a:pPr marL="228600" lvl="0" indent="-228600" algn="l" rtl="0">
              <a:lnSpc>
                <a:spcPct val="90000"/>
              </a:lnSpc>
              <a:spcBef>
                <a:spcPts val="1000"/>
              </a:spcBef>
              <a:spcAft>
                <a:spcPts val="0"/>
              </a:spcAft>
              <a:buClr>
                <a:srgbClr val="002060"/>
              </a:buClr>
              <a:buSzPts val="2000"/>
              <a:buChar char="•"/>
            </a:pPr>
            <a:r>
              <a:rPr lang="en-NZ" sz="2000">
                <a:solidFill>
                  <a:srgbClr val="002060"/>
                </a:solidFill>
                <a:latin typeface="Poppins"/>
                <a:ea typeface="Poppins"/>
                <a:cs typeface="Poppins"/>
                <a:sym typeface="Poppins"/>
              </a:rPr>
              <a:t>Can develop into deeper wounds.</a:t>
            </a:r>
          </a:p>
          <a:p>
            <a:pPr marL="228600" lvl="0" indent="-228600" algn="l" rtl="0">
              <a:lnSpc>
                <a:spcPct val="90000"/>
              </a:lnSpc>
              <a:spcBef>
                <a:spcPts val="1000"/>
              </a:spcBef>
              <a:spcAft>
                <a:spcPts val="0"/>
              </a:spcAft>
              <a:buClr>
                <a:srgbClr val="002060"/>
              </a:buClr>
              <a:buSzPts val="2000"/>
              <a:buChar char="•"/>
            </a:pPr>
            <a:r>
              <a:rPr lang="en-NZ" sz="2000">
                <a:solidFill>
                  <a:srgbClr val="002060"/>
                </a:solidFill>
                <a:latin typeface="Poppins"/>
                <a:cs typeface="Poppins"/>
                <a:sym typeface="Poppins"/>
              </a:rPr>
              <a:t>Consider your residents risk factors….</a:t>
            </a:r>
            <a:endParaRPr/>
          </a:p>
          <a:p>
            <a:pPr marL="0" lvl="0" indent="0" algn="l" rtl="0">
              <a:lnSpc>
                <a:spcPct val="90000"/>
              </a:lnSpc>
              <a:spcBef>
                <a:spcPts val="1000"/>
              </a:spcBef>
              <a:spcAft>
                <a:spcPts val="0"/>
              </a:spcAft>
              <a:buClr>
                <a:schemeClr val="dk1"/>
              </a:buClr>
              <a:buSzPts val="2000"/>
              <a:buNone/>
            </a:pPr>
            <a:endParaRPr sz="2000">
              <a:solidFill>
                <a:srgbClr val="002060"/>
              </a:solidFill>
            </a:endParaRPr>
          </a:p>
        </p:txBody>
      </p:sp>
      <p:pic>
        <p:nvPicPr>
          <p:cNvPr id="62" name="Google Shape;62;p3"/>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a:off x="7680630" y="1791247"/>
            <a:ext cx="3742200" cy="3016500"/>
          </a:xfrm>
          <a:prstGeom prst="rect">
            <a:avLst/>
          </a:prstGeom>
          <a:noFill/>
          <a:ln>
            <a:noFill/>
          </a:ln>
        </p:spPr>
      </p:pic>
      <p:sp>
        <p:nvSpPr>
          <p:cNvPr id="63" name="Google Shape;63;p3"/>
          <p:cNvSpPr txBox="1"/>
          <p:nvPr/>
        </p:nvSpPr>
        <p:spPr>
          <a:xfrm>
            <a:off x="7680581" y="4952634"/>
            <a:ext cx="37422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1400">
                <a:solidFill>
                  <a:schemeClr val="dk2"/>
                </a:solidFill>
                <a:latin typeface="Poppins"/>
                <a:ea typeface="Poppins"/>
                <a:cs typeface="Poppins"/>
                <a:sym typeface="Poppins"/>
              </a:rPr>
              <a:t>Most common bony sites for pressure injuries: hips, heels and sacrum</a:t>
            </a:r>
            <a:endParaRPr/>
          </a:p>
        </p:txBody>
      </p:sp>
      <p:pic>
        <p:nvPicPr>
          <p:cNvPr id="9" name="Audio 8">
            <a:hlinkClick r:id="" action="ppaction://media"/>
            <a:extLst>
              <a:ext uri="{FF2B5EF4-FFF2-40B4-BE49-F238E27FC236}">
                <a16:creationId xmlns:a16="http://schemas.microsoft.com/office/drawing/2014/main" id="{2019BB0E-CAF2-2D16-0817-914F22737012}"/>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65400"/>
    </mc:Choice>
    <mc:Fallback xmlns="">
      <p:transition spd="slow" advTm="165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4037905F-84F4-1692-B50F-ECADB95AC38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909EE42-9EE0-94E6-8234-54CF7A2605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2785" y="-6420"/>
            <a:ext cx="10029616" cy="6209720"/>
          </a:xfrm>
          <a:prstGeom prst="rect">
            <a:avLst/>
          </a:prstGeom>
        </p:spPr>
      </p:pic>
      <p:sp>
        <p:nvSpPr>
          <p:cNvPr id="12" name="Circle: Hollow 11">
            <a:extLst>
              <a:ext uri="{FF2B5EF4-FFF2-40B4-BE49-F238E27FC236}">
                <a16:creationId xmlns:a16="http://schemas.microsoft.com/office/drawing/2014/main" id="{3D8E8D87-CF3B-08CC-C72D-4DA30B573576}"/>
              </a:ext>
            </a:extLst>
          </p:cNvPr>
          <p:cNvSpPr/>
          <p:nvPr/>
        </p:nvSpPr>
        <p:spPr>
          <a:xfrm>
            <a:off x="1006622" y="576697"/>
            <a:ext cx="3152647" cy="1906251"/>
          </a:xfrm>
          <a:prstGeom prst="donut">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3" name="Circle: Hollow 12">
            <a:extLst>
              <a:ext uri="{FF2B5EF4-FFF2-40B4-BE49-F238E27FC236}">
                <a16:creationId xmlns:a16="http://schemas.microsoft.com/office/drawing/2014/main" id="{5A19411E-2190-C351-293E-7BB542D2AA2D}"/>
              </a:ext>
            </a:extLst>
          </p:cNvPr>
          <p:cNvSpPr/>
          <p:nvPr/>
        </p:nvSpPr>
        <p:spPr>
          <a:xfrm>
            <a:off x="7591670" y="2380216"/>
            <a:ext cx="3142878" cy="2110545"/>
          </a:xfrm>
          <a:prstGeom prst="donut">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extBox 1">
            <a:extLst>
              <a:ext uri="{FF2B5EF4-FFF2-40B4-BE49-F238E27FC236}">
                <a16:creationId xmlns:a16="http://schemas.microsoft.com/office/drawing/2014/main" id="{4519B820-0981-7BE6-A201-610C845B0FED}"/>
              </a:ext>
            </a:extLst>
          </p:cNvPr>
          <p:cNvSpPr txBox="1"/>
          <p:nvPr/>
        </p:nvSpPr>
        <p:spPr>
          <a:xfrm>
            <a:off x="889977" y="6203300"/>
            <a:ext cx="104120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Poppins"/>
                <a:cs typeface="Poppins"/>
              </a:rPr>
              <a:t>National Pressure Ulcer Advisory Panel, European Pressure Ulcer Advisory Panel and Pan Pacific Pressure Injury Alliance. </a:t>
            </a:r>
            <a:r>
              <a:rPr lang="en-US" sz="1000" i="1">
                <a:solidFill>
                  <a:schemeClr val="bg1"/>
                </a:solidFill>
                <a:latin typeface="Poppins"/>
                <a:cs typeface="Poppins"/>
              </a:rPr>
              <a:t>Prevention and Treatment of Pressure Ulcers: Clinical Practice Guideline.</a:t>
            </a:r>
            <a:r>
              <a:rPr lang="en-US" sz="1000">
                <a:solidFill>
                  <a:schemeClr val="bg1"/>
                </a:solidFill>
                <a:latin typeface="Poppins"/>
                <a:cs typeface="Poppins"/>
              </a:rPr>
              <a:t> Emily Haesler (Ed.). Cambridge Media: Osborne Park, Western Australia; 2</a:t>
            </a:r>
            <a:r>
              <a:rPr lang="en-US" sz="900">
                <a:solidFill>
                  <a:schemeClr val="bg1"/>
                </a:solidFill>
                <a:latin typeface="Poppins"/>
                <a:cs typeface="Poppins"/>
              </a:rPr>
              <a:t>0</a:t>
            </a:r>
            <a:r>
              <a:rPr lang="en-US" sz="1000">
                <a:solidFill>
                  <a:schemeClr val="bg1"/>
                </a:solidFill>
                <a:latin typeface="Poppins"/>
                <a:cs typeface="Poppins"/>
              </a:rPr>
              <a:t>14</a:t>
            </a:r>
            <a:endParaRPr lang="en-US" sz="1000">
              <a:solidFill>
                <a:schemeClr val="bg1"/>
              </a:solidFill>
            </a:endParaRPr>
          </a:p>
        </p:txBody>
      </p:sp>
      <p:pic>
        <p:nvPicPr>
          <p:cNvPr id="9" name="Audio 8">
            <a:hlinkClick r:id="" action="ppaction://media"/>
            <a:extLst>
              <a:ext uri="{FF2B5EF4-FFF2-40B4-BE49-F238E27FC236}">
                <a16:creationId xmlns:a16="http://schemas.microsoft.com/office/drawing/2014/main" id="{EBA76A53-3600-CC6A-C44B-5F3F6ABFFE8A}"/>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61075" t="-161075" r="-161075" b="-16107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845210654"/>
      </p:ext>
    </p:extLst>
  </p:cSld>
  <p:clrMapOvr>
    <a:masterClrMapping/>
  </p:clrMapOvr>
  <mc:AlternateContent xmlns:mc="http://schemas.openxmlformats.org/markup-compatibility/2006" xmlns:p14="http://schemas.microsoft.com/office/powerpoint/2010/main">
    <mc:Choice Requires="p14">
      <p:transition spd="slow" p14:dur="2000" advTm="32707"/>
    </mc:Choice>
    <mc:Fallback xmlns="">
      <p:transition spd="slow" advTm="32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9"/>
                </p:tgtEl>
              </p:cMediaNode>
            </p:audio>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p:nvPr/>
        </p:nvSpPr>
        <p:spPr>
          <a:xfrm>
            <a:off x="848091" y="432078"/>
            <a:ext cx="10307589" cy="8868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0A1AC"/>
              </a:buClr>
              <a:buSzPts val="4800"/>
              <a:buFont typeface="Poppins SemiBold"/>
              <a:buNone/>
            </a:pPr>
            <a:r>
              <a:rPr lang="en-NZ" sz="4800">
                <a:solidFill>
                  <a:srgbClr val="30A1AC"/>
                </a:solidFill>
                <a:latin typeface="Poppins SemiBold"/>
                <a:ea typeface="Poppins SemiBold"/>
                <a:cs typeface="Poppins SemiBold"/>
                <a:sym typeface="Poppins SemiBold"/>
              </a:rPr>
              <a:t>P</a:t>
            </a:r>
            <a:r>
              <a:rPr lang="en-NZ" sz="4800">
                <a:solidFill>
                  <a:schemeClr val="dk1"/>
                </a:solidFill>
                <a:latin typeface="Poppins SemiBold"/>
                <a:ea typeface="Poppins SemiBold"/>
                <a:cs typeface="Poppins SemiBold"/>
                <a:sym typeface="Poppins SemiBold"/>
              </a:rPr>
              <a:t>revention is key</a:t>
            </a:r>
            <a:endParaRPr/>
          </a:p>
        </p:txBody>
      </p:sp>
      <p:sp>
        <p:nvSpPr>
          <p:cNvPr id="69" name="Google Shape;69;p4"/>
          <p:cNvSpPr/>
          <p:nvPr/>
        </p:nvSpPr>
        <p:spPr>
          <a:xfrm>
            <a:off x="848091" y="1318949"/>
            <a:ext cx="6971400" cy="4555053"/>
          </a:xfrm>
          <a:prstGeom prst="rect">
            <a:avLst/>
          </a:prstGeom>
          <a:noFill/>
          <a:ln>
            <a:noFill/>
          </a:ln>
        </p:spPr>
        <p:txBody>
          <a:bodyPr spcFirstLastPara="1" wrap="square" lIns="91425" tIns="45700" rIns="91425" bIns="45700" anchor="t" anchorCtr="0">
            <a:spAutoFit/>
          </a:bodyPr>
          <a:lstStyle/>
          <a:p>
            <a:pPr marL="285750" lvl="0" indent="-285750">
              <a:spcAft>
                <a:spcPts val="1200"/>
              </a:spcAft>
              <a:buClr>
                <a:srgbClr val="002060"/>
              </a:buClr>
              <a:buSzPts val="2000"/>
              <a:buFont typeface="Arial"/>
              <a:buChar char="•"/>
            </a:pPr>
            <a:r>
              <a:rPr lang="en-NZ" sz="2000">
                <a:solidFill>
                  <a:srgbClr val="002060"/>
                </a:solidFill>
                <a:latin typeface="Poppins"/>
                <a:ea typeface="Poppins"/>
                <a:cs typeface="Poppins"/>
                <a:sym typeface="Poppins"/>
              </a:rPr>
              <a:t>Majority are preventable, costly to treat, cause pain, affect quality of life, can cause disfigurement, have high recurrence rates, and can even lead to death. </a:t>
            </a:r>
            <a:endParaRPr sz="2000">
              <a:solidFill>
                <a:srgbClr val="002060"/>
              </a:solidFill>
              <a:latin typeface="Poppins"/>
              <a:ea typeface="Poppins"/>
              <a:cs typeface="Poppins"/>
              <a:sym typeface="Poppins"/>
            </a:endParaRPr>
          </a:p>
          <a:p>
            <a:pPr marL="285750" marR="0" lvl="0" indent="-285750" algn="l" rtl="0">
              <a:spcBef>
                <a:spcPts val="0"/>
              </a:spcBef>
              <a:spcAft>
                <a:spcPts val="1200"/>
              </a:spcAft>
              <a:buClr>
                <a:srgbClr val="002060"/>
              </a:buClr>
              <a:buSzPts val="2000"/>
              <a:buFont typeface="Arial"/>
              <a:buChar char="•"/>
            </a:pPr>
            <a:r>
              <a:rPr lang="en-NZ" sz="2000" b="1">
                <a:solidFill>
                  <a:srgbClr val="002060"/>
                </a:solidFill>
                <a:latin typeface="Poppins"/>
                <a:ea typeface="Poppins"/>
                <a:cs typeface="Poppins"/>
                <a:sym typeface="Poppins"/>
              </a:rPr>
              <a:t>SSKIN</a:t>
            </a:r>
            <a:r>
              <a:rPr lang="en-NZ" sz="2000">
                <a:solidFill>
                  <a:srgbClr val="002060"/>
                </a:solidFill>
                <a:latin typeface="Poppins"/>
                <a:ea typeface="Poppins"/>
                <a:cs typeface="Poppins"/>
                <a:sym typeface="Poppins"/>
              </a:rPr>
              <a:t> is a five-step approach to preventing and treating pressure injuries. </a:t>
            </a:r>
            <a:endParaRPr sz="2000">
              <a:solidFill>
                <a:srgbClr val="002060"/>
              </a:solidFill>
              <a:latin typeface="Poppins"/>
              <a:ea typeface="Poppins"/>
              <a:cs typeface="Poppins"/>
              <a:sym typeface="Poppins"/>
            </a:endParaRPr>
          </a:p>
          <a:p>
            <a:pPr marL="285750" marR="0" lvl="0" indent="-285750" algn="l" rtl="0">
              <a:spcBef>
                <a:spcPts val="0"/>
              </a:spcBef>
              <a:spcAft>
                <a:spcPts val="1200"/>
              </a:spcAft>
              <a:buClr>
                <a:srgbClr val="002060"/>
              </a:buClr>
              <a:buSzPts val="2000"/>
              <a:buFont typeface="Arial"/>
              <a:buChar char="•"/>
            </a:pPr>
            <a:r>
              <a:rPr lang="en-NZ" sz="2000">
                <a:solidFill>
                  <a:srgbClr val="002060"/>
                </a:solidFill>
                <a:latin typeface="Poppins"/>
                <a:ea typeface="Poppins"/>
                <a:cs typeface="Poppins"/>
                <a:sym typeface="Poppins"/>
              </a:rPr>
              <a:t>Nurses and care-workers working together can PREVENT these occurring. </a:t>
            </a:r>
          </a:p>
          <a:p>
            <a:pPr marL="285750" marR="0" lvl="0" indent="-285750" algn="l" rtl="0">
              <a:spcBef>
                <a:spcPts val="0"/>
              </a:spcBef>
              <a:spcAft>
                <a:spcPts val="1200"/>
              </a:spcAft>
              <a:buClr>
                <a:srgbClr val="002060"/>
              </a:buClr>
              <a:buSzPts val="2000"/>
              <a:buFont typeface="Arial"/>
              <a:buChar char="•"/>
            </a:pPr>
            <a:r>
              <a:rPr lang="en-NZ" sz="2000">
                <a:solidFill>
                  <a:srgbClr val="002060"/>
                </a:solidFill>
                <a:latin typeface="Poppins"/>
                <a:ea typeface="Poppins"/>
                <a:cs typeface="Poppins"/>
                <a:sym typeface="Poppins"/>
              </a:rPr>
              <a:t>Consider cultural safety for residents. Refer to HQSC Pressure Injury Frailty Care Guide for implications for kaumātua.</a:t>
            </a:r>
          </a:p>
          <a:p>
            <a:pPr marL="285750" marR="0" lvl="0" indent="-285750" algn="l" rtl="0">
              <a:spcBef>
                <a:spcPts val="0"/>
              </a:spcBef>
              <a:spcAft>
                <a:spcPts val="1200"/>
              </a:spcAft>
              <a:buClr>
                <a:srgbClr val="002060"/>
              </a:buClr>
              <a:buSzPts val="2000"/>
              <a:buFont typeface="Arial"/>
              <a:buChar char="•"/>
            </a:pPr>
            <a:r>
              <a:rPr lang="en-NZ" sz="2000">
                <a:solidFill>
                  <a:srgbClr val="002060"/>
                </a:solidFill>
                <a:latin typeface="Poppins"/>
                <a:ea typeface="Poppins"/>
                <a:cs typeface="Poppins"/>
                <a:sym typeface="Poppins"/>
              </a:rPr>
              <a:t>Your residents need YOU!</a:t>
            </a:r>
            <a:endParaRPr/>
          </a:p>
        </p:txBody>
      </p:sp>
      <p:pic>
        <p:nvPicPr>
          <p:cNvPr id="70" name="Google Shape;70;p4"/>
          <p:cNvPicPr preferRelativeResize="0"/>
          <p:nvPr/>
        </p:nvPicPr>
        <p:blipFill rotWithShape="1">
          <a:blip r:embed="rId5">
            <a:alphaModFix/>
          </a:blip>
          <a:srcRect/>
          <a:stretch/>
        </p:blipFill>
        <p:spPr>
          <a:xfrm>
            <a:off x="8138014" y="1882821"/>
            <a:ext cx="3143294" cy="2272261"/>
          </a:xfrm>
          <a:prstGeom prst="rect">
            <a:avLst/>
          </a:prstGeom>
          <a:noFill/>
          <a:ln>
            <a:noFill/>
          </a:ln>
        </p:spPr>
      </p:pic>
      <p:pic>
        <p:nvPicPr>
          <p:cNvPr id="26" name="Audio 25">
            <a:hlinkClick r:id="" action="ppaction://media"/>
            <a:extLst>
              <a:ext uri="{FF2B5EF4-FFF2-40B4-BE49-F238E27FC236}">
                <a16:creationId xmlns:a16="http://schemas.microsoft.com/office/drawing/2014/main" id="{9F5790D1-C46E-6DD7-D3B1-9DA7AB0EBAB8}"/>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74499"/>
    </mc:Choice>
    <mc:Fallback xmlns="">
      <p:transition spd="slow" advTm="74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848091" y="723483"/>
            <a:ext cx="10295531" cy="5124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A1AC"/>
              </a:buClr>
              <a:buSzPts val="4800"/>
              <a:buFont typeface="Poppins SemiBold"/>
              <a:buNone/>
            </a:pPr>
            <a:r>
              <a:rPr lang="en-NZ" sz="4800">
                <a:solidFill>
                  <a:srgbClr val="30A1AC"/>
                </a:solidFill>
              </a:rPr>
              <a:t>SSKIN </a:t>
            </a:r>
            <a:r>
              <a:rPr lang="en-NZ" sz="4800"/>
              <a:t> </a:t>
            </a:r>
            <a:endParaRPr/>
          </a:p>
        </p:txBody>
      </p:sp>
      <p:sp>
        <p:nvSpPr>
          <p:cNvPr id="76" name="Google Shape;76;p5"/>
          <p:cNvSpPr txBox="1"/>
          <p:nvPr/>
        </p:nvSpPr>
        <p:spPr>
          <a:xfrm>
            <a:off x="848774" y="1552073"/>
            <a:ext cx="4297018" cy="35054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NZ" sz="3200" b="1">
                <a:solidFill>
                  <a:schemeClr val="dk2"/>
                </a:solidFill>
                <a:latin typeface="Poppins"/>
                <a:ea typeface="Poppins"/>
                <a:cs typeface="Poppins"/>
                <a:sym typeface="Poppins"/>
              </a:rPr>
              <a:t>S</a:t>
            </a:r>
            <a:r>
              <a:rPr lang="en-NZ" sz="3200">
                <a:solidFill>
                  <a:schemeClr val="dk2"/>
                </a:solidFill>
                <a:latin typeface="Poppins"/>
                <a:ea typeface="Poppins"/>
                <a:cs typeface="Poppins"/>
                <a:sym typeface="Poppins"/>
              </a:rPr>
              <a:t> = Surface</a:t>
            </a:r>
            <a:endParaRPr/>
          </a:p>
          <a:p>
            <a:pPr marL="0" marR="0" lvl="0" indent="0" algn="l" rtl="0">
              <a:lnSpc>
                <a:spcPct val="90000"/>
              </a:lnSpc>
              <a:spcBef>
                <a:spcPts val="1000"/>
              </a:spcBef>
              <a:spcAft>
                <a:spcPts val="0"/>
              </a:spcAft>
              <a:buClr>
                <a:schemeClr val="dk2"/>
              </a:buClr>
              <a:buSzPts val="3200"/>
              <a:buFont typeface="Arial"/>
              <a:buNone/>
            </a:pPr>
            <a:r>
              <a:rPr lang="en-NZ" sz="3200" b="1">
                <a:solidFill>
                  <a:schemeClr val="dk2"/>
                </a:solidFill>
                <a:latin typeface="Poppins"/>
                <a:ea typeface="Poppins"/>
                <a:cs typeface="Poppins"/>
                <a:sym typeface="Poppins"/>
              </a:rPr>
              <a:t>S </a:t>
            </a:r>
            <a:r>
              <a:rPr lang="en-NZ" sz="3200">
                <a:solidFill>
                  <a:schemeClr val="dk2"/>
                </a:solidFill>
                <a:latin typeface="Poppins"/>
                <a:ea typeface="Poppins"/>
                <a:cs typeface="Poppins"/>
                <a:sym typeface="Poppins"/>
              </a:rPr>
              <a:t>= Skin Inspections</a:t>
            </a:r>
            <a:endParaRPr/>
          </a:p>
          <a:p>
            <a:pPr marL="0" marR="0" lvl="0" indent="0" algn="l" rtl="0">
              <a:lnSpc>
                <a:spcPct val="90000"/>
              </a:lnSpc>
              <a:spcBef>
                <a:spcPts val="1000"/>
              </a:spcBef>
              <a:spcAft>
                <a:spcPts val="0"/>
              </a:spcAft>
              <a:buClr>
                <a:schemeClr val="dk2"/>
              </a:buClr>
              <a:buSzPts val="3200"/>
              <a:buFont typeface="Arial"/>
              <a:buNone/>
            </a:pPr>
            <a:r>
              <a:rPr lang="en-NZ" sz="3200" b="1">
                <a:solidFill>
                  <a:schemeClr val="dk2"/>
                </a:solidFill>
                <a:latin typeface="Poppins"/>
                <a:ea typeface="Poppins"/>
                <a:cs typeface="Poppins"/>
                <a:sym typeface="Poppins"/>
              </a:rPr>
              <a:t>K </a:t>
            </a:r>
            <a:r>
              <a:rPr lang="en-NZ" sz="3200">
                <a:solidFill>
                  <a:schemeClr val="dk2"/>
                </a:solidFill>
                <a:latin typeface="Poppins"/>
                <a:ea typeface="Poppins"/>
                <a:cs typeface="Poppins"/>
                <a:sym typeface="Poppins"/>
              </a:rPr>
              <a:t>= Keep Moving</a:t>
            </a:r>
            <a:endParaRPr/>
          </a:p>
          <a:p>
            <a:pPr marL="0" marR="0" lvl="0" indent="0" algn="l" rtl="0">
              <a:lnSpc>
                <a:spcPct val="90000"/>
              </a:lnSpc>
              <a:spcBef>
                <a:spcPts val="1000"/>
              </a:spcBef>
              <a:spcAft>
                <a:spcPts val="0"/>
              </a:spcAft>
              <a:buClr>
                <a:schemeClr val="dk2"/>
              </a:buClr>
              <a:buSzPts val="3200"/>
              <a:buFont typeface="Arial"/>
              <a:buNone/>
            </a:pPr>
            <a:r>
              <a:rPr lang="en-NZ" sz="3200" b="1">
                <a:solidFill>
                  <a:schemeClr val="dk2"/>
                </a:solidFill>
                <a:latin typeface="Poppins"/>
                <a:ea typeface="Poppins"/>
                <a:cs typeface="Poppins"/>
                <a:sym typeface="Poppins"/>
              </a:rPr>
              <a:t>I</a:t>
            </a:r>
            <a:r>
              <a:rPr lang="en-NZ" sz="3200">
                <a:solidFill>
                  <a:schemeClr val="dk2"/>
                </a:solidFill>
                <a:latin typeface="Poppins"/>
                <a:ea typeface="Poppins"/>
                <a:cs typeface="Poppins"/>
                <a:sym typeface="Poppins"/>
              </a:rPr>
              <a:t>  = Incontinence</a:t>
            </a:r>
            <a:endParaRPr/>
          </a:p>
          <a:p>
            <a:pPr marL="0" marR="0" lvl="0" indent="0" algn="l" rtl="0">
              <a:lnSpc>
                <a:spcPct val="90000"/>
              </a:lnSpc>
              <a:spcBef>
                <a:spcPts val="1000"/>
              </a:spcBef>
              <a:spcAft>
                <a:spcPts val="0"/>
              </a:spcAft>
              <a:buClr>
                <a:schemeClr val="dk2"/>
              </a:buClr>
              <a:buSzPts val="3200"/>
              <a:buFont typeface="Arial"/>
              <a:buNone/>
            </a:pPr>
            <a:r>
              <a:rPr lang="en-NZ" sz="3200" b="1">
                <a:solidFill>
                  <a:schemeClr val="dk2"/>
                </a:solidFill>
                <a:latin typeface="Poppins"/>
                <a:ea typeface="Poppins"/>
                <a:cs typeface="Poppins"/>
                <a:sym typeface="Poppins"/>
              </a:rPr>
              <a:t>N</a:t>
            </a:r>
            <a:r>
              <a:rPr lang="en-NZ" sz="3200">
                <a:solidFill>
                  <a:schemeClr val="dk2"/>
                </a:solidFill>
                <a:latin typeface="Poppins"/>
                <a:ea typeface="Poppins"/>
                <a:cs typeface="Poppins"/>
                <a:sym typeface="Poppins"/>
              </a:rPr>
              <a:t> = Nutrition	</a:t>
            </a:r>
            <a:r>
              <a:rPr lang="en-NZ" sz="2400">
                <a:solidFill>
                  <a:schemeClr val="dk2"/>
                </a:solidFill>
                <a:latin typeface="Poppins"/>
                <a:ea typeface="Poppins"/>
                <a:cs typeface="Poppins"/>
                <a:sym typeface="Poppins"/>
              </a:rPr>
              <a:t>	</a:t>
            </a:r>
            <a:r>
              <a:rPr lang="en-NZ" sz="1600">
                <a:solidFill>
                  <a:schemeClr val="dk2"/>
                </a:solidFill>
                <a:latin typeface="Poppins"/>
                <a:ea typeface="Poppins"/>
                <a:cs typeface="Poppins"/>
                <a:sym typeface="Poppins"/>
              </a:rPr>
              <a:t>	</a:t>
            </a:r>
            <a:endParaRPr/>
          </a:p>
        </p:txBody>
      </p:sp>
      <p:sp>
        <p:nvSpPr>
          <p:cNvPr id="77" name="Google Shape;77;p5"/>
          <p:cNvSpPr txBox="1"/>
          <p:nvPr/>
        </p:nvSpPr>
        <p:spPr>
          <a:xfrm>
            <a:off x="5867400" y="1556075"/>
            <a:ext cx="5775000" cy="2555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5284C"/>
              </a:buClr>
              <a:buSzPts val="2000"/>
              <a:buFont typeface="Arial"/>
              <a:buChar char="•"/>
            </a:pPr>
            <a:r>
              <a:rPr lang="en-NZ" sz="2000">
                <a:solidFill>
                  <a:srgbClr val="15284C"/>
                </a:solidFill>
                <a:latin typeface="Poppins"/>
                <a:ea typeface="Poppins"/>
                <a:cs typeface="Poppins"/>
                <a:sym typeface="Poppins"/>
              </a:rPr>
              <a:t>The </a:t>
            </a:r>
            <a:r>
              <a:rPr lang="en-NZ" sz="2000" b="1">
                <a:solidFill>
                  <a:srgbClr val="15284C"/>
                </a:solidFill>
                <a:latin typeface="Poppins"/>
                <a:ea typeface="Poppins"/>
                <a:cs typeface="Poppins"/>
                <a:sym typeface="Poppins"/>
              </a:rPr>
              <a:t>SSKIN</a:t>
            </a:r>
            <a:r>
              <a:rPr lang="en-NZ" sz="2000">
                <a:solidFill>
                  <a:srgbClr val="15284C"/>
                </a:solidFill>
                <a:latin typeface="Poppins"/>
                <a:ea typeface="Poppins"/>
                <a:cs typeface="Poppins"/>
                <a:sym typeface="Poppins"/>
              </a:rPr>
              <a:t> acronym alerts nurses and care-workers of strategies to prevent or manage pressure injuries​</a:t>
            </a:r>
            <a:endParaRPr sz="2000">
              <a:solidFill>
                <a:srgbClr val="15284C"/>
              </a:solidFill>
              <a:latin typeface="Poppins"/>
              <a:ea typeface="Poppins"/>
              <a:cs typeface="Poppins"/>
              <a:sym typeface="Poppins"/>
            </a:endParaRPr>
          </a:p>
          <a:p>
            <a:pPr marL="457200" marR="0" lvl="0" indent="0" algn="l" rtl="0">
              <a:spcBef>
                <a:spcPts val="0"/>
              </a:spcBef>
              <a:spcAft>
                <a:spcPts val="0"/>
              </a:spcAft>
              <a:buNone/>
            </a:pPr>
            <a:endParaRPr sz="2000">
              <a:solidFill>
                <a:srgbClr val="15284C"/>
              </a:solidFill>
              <a:latin typeface="Poppins"/>
              <a:ea typeface="Poppins"/>
              <a:cs typeface="Poppins"/>
              <a:sym typeface="Poppins"/>
            </a:endParaRPr>
          </a:p>
          <a:p>
            <a:pPr marL="285750" marR="0" lvl="0" indent="-285750" algn="l" rtl="0">
              <a:spcBef>
                <a:spcPts val="0"/>
              </a:spcBef>
              <a:spcAft>
                <a:spcPts val="0"/>
              </a:spcAft>
              <a:buClr>
                <a:srgbClr val="15284C"/>
              </a:buClr>
              <a:buSzPts val="2000"/>
              <a:buFont typeface="Arial"/>
              <a:buChar char="•"/>
            </a:pPr>
            <a:r>
              <a:rPr lang="en-NZ" sz="2000">
                <a:solidFill>
                  <a:srgbClr val="15284C"/>
                </a:solidFill>
                <a:latin typeface="Poppins"/>
                <a:ea typeface="Poppins"/>
                <a:cs typeface="Poppins"/>
                <a:sym typeface="Poppins"/>
              </a:rPr>
              <a:t>Apply </a:t>
            </a:r>
            <a:r>
              <a:rPr lang="en-NZ" sz="2000" b="1">
                <a:solidFill>
                  <a:srgbClr val="15284C"/>
                </a:solidFill>
                <a:latin typeface="Poppins"/>
                <a:ea typeface="Poppins"/>
                <a:cs typeface="Poppins"/>
                <a:sym typeface="Poppins"/>
              </a:rPr>
              <a:t>SSKIN</a:t>
            </a:r>
            <a:r>
              <a:rPr lang="en-NZ" sz="2000">
                <a:solidFill>
                  <a:srgbClr val="15284C"/>
                </a:solidFill>
                <a:latin typeface="Poppins"/>
                <a:ea typeface="Poppins"/>
                <a:cs typeface="Poppins"/>
                <a:sym typeface="Poppins"/>
              </a:rPr>
              <a:t> into your everyday practice</a:t>
            </a:r>
            <a:endParaRPr sz="2000">
              <a:solidFill>
                <a:srgbClr val="15284C"/>
              </a:solidFill>
              <a:latin typeface="Poppins"/>
              <a:ea typeface="Poppins"/>
              <a:cs typeface="Poppins"/>
              <a:sym typeface="Poppins"/>
            </a:endParaRPr>
          </a:p>
          <a:p>
            <a:pPr marL="457200" marR="0" lvl="0" indent="0" algn="l" rtl="0">
              <a:spcBef>
                <a:spcPts val="0"/>
              </a:spcBef>
              <a:spcAft>
                <a:spcPts val="0"/>
              </a:spcAft>
              <a:buNone/>
            </a:pPr>
            <a:r>
              <a:rPr lang="en-NZ" sz="2000">
                <a:solidFill>
                  <a:schemeClr val="dk1"/>
                </a:solidFill>
                <a:latin typeface="Poppins"/>
                <a:ea typeface="Poppins"/>
                <a:cs typeface="Poppins"/>
                <a:sym typeface="Poppins"/>
              </a:rPr>
              <a:t>​</a:t>
            </a:r>
            <a:endParaRPr sz="2000">
              <a:solidFill>
                <a:srgbClr val="30A1AC"/>
              </a:solidFill>
              <a:latin typeface="Poppins"/>
              <a:ea typeface="Poppins"/>
              <a:cs typeface="Poppins"/>
              <a:sym typeface="Poppins"/>
            </a:endParaRPr>
          </a:p>
          <a:p>
            <a:pPr marL="285750" marR="0" lvl="0" indent="-285750" algn="l" rtl="0">
              <a:spcBef>
                <a:spcPts val="0"/>
              </a:spcBef>
              <a:spcAft>
                <a:spcPts val="0"/>
              </a:spcAft>
              <a:buClr>
                <a:srgbClr val="15284C"/>
              </a:buClr>
              <a:buSzPts val="2000"/>
              <a:buFont typeface="Arial"/>
              <a:buChar char="•"/>
            </a:pPr>
            <a:r>
              <a:rPr lang="en-NZ" sz="2000">
                <a:solidFill>
                  <a:srgbClr val="15284C"/>
                </a:solidFill>
                <a:latin typeface="Poppins"/>
                <a:ea typeface="Poppins"/>
                <a:cs typeface="Poppins"/>
                <a:sym typeface="Poppins"/>
              </a:rPr>
              <a:t>Report any resident concerns to your nurse</a:t>
            </a:r>
            <a:endParaRPr sz="1800">
              <a:solidFill>
                <a:srgbClr val="30A1AC"/>
              </a:solidFill>
              <a:latin typeface="Arial"/>
              <a:ea typeface="Arial"/>
              <a:cs typeface="Arial"/>
              <a:sym typeface="Arial"/>
            </a:endParaRPr>
          </a:p>
        </p:txBody>
      </p:sp>
      <p:pic>
        <p:nvPicPr>
          <p:cNvPr id="16" name="Audio 15">
            <a:hlinkClick r:id="" action="ppaction://media"/>
            <a:extLst>
              <a:ext uri="{FF2B5EF4-FFF2-40B4-BE49-F238E27FC236}">
                <a16:creationId xmlns:a16="http://schemas.microsoft.com/office/drawing/2014/main" id="{13CB7965-3D17-FD20-2BD9-9C6AB4C882E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269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3798"/>
    </mc:Choice>
    <mc:Fallback xmlns="">
      <p:transition spd="slow" advTm="33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txBox="1">
            <a:spLocks noGrp="1"/>
          </p:cNvSpPr>
          <p:nvPr>
            <p:ph type="title"/>
          </p:nvPr>
        </p:nvSpPr>
        <p:spPr>
          <a:xfrm>
            <a:off x="974690" y="562473"/>
            <a:ext cx="9753268" cy="62633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Poppins SemiBold"/>
              <a:buNone/>
            </a:pPr>
            <a:r>
              <a:rPr lang="en-NZ" sz="4800" b="1">
                <a:solidFill>
                  <a:schemeClr val="dk2"/>
                </a:solidFill>
              </a:rPr>
              <a:t>S</a:t>
            </a:r>
            <a:r>
              <a:rPr lang="en-NZ" sz="4800"/>
              <a:t>urface</a:t>
            </a:r>
            <a:endParaRPr/>
          </a:p>
        </p:txBody>
      </p:sp>
      <p:sp>
        <p:nvSpPr>
          <p:cNvPr id="83" name="Google Shape;83;p6"/>
          <p:cNvSpPr txBox="1"/>
          <p:nvPr/>
        </p:nvSpPr>
        <p:spPr>
          <a:xfrm>
            <a:off x="974700" y="1412100"/>
            <a:ext cx="5742900" cy="42855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For at risk residents pressure reducing mattress, seat cushion and heel lift devices (or float heels off the bed) are recommended</a:t>
            </a:r>
            <a:endParaRPr sz="2000">
              <a:solidFill>
                <a:schemeClr val="dk1"/>
              </a:solidFill>
              <a:latin typeface="Poppins"/>
              <a:ea typeface="Poppins"/>
              <a:cs typeface="Poppins"/>
              <a:sym typeface="Poppins"/>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Check bedding, chairs, clothing, footwear etc.  are safe and in good repair</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Donut shaped cushions increase pressure and should not be used for pressure relief</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Keep surfaces clean and dry</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Are your waterproof mattress and cushions cleaned regularly?</a:t>
            </a:r>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p:txBody>
      </p:sp>
      <p:sp>
        <p:nvSpPr>
          <p:cNvPr id="84" name="Google Shape;84;p6"/>
          <p:cNvSpPr txBox="1"/>
          <p:nvPr/>
        </p:nvSpPr>
        <p:spPr>
          <a:xfrm>
            <a:off x="6964730" y="875641"/>
            <a:ext cx="4751100" cy="4415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1600"/>
              <a:buFont typeface="Arial"/>
              <a:buNone/>
            </a:pPr>
            <a:r>
              <a:rPr lang="en-NZ" sz="1600">
                <a:solidFill>
                  <a:schemeClr val="dk2"/>
                </a:solidFill>
                <a:latin typeface="Poppins"/>
                <a:ea typeface="Poppins"/>
                <a:cs typeface="Poppins"/>
                <a:sym typeface="Poppins"/>
              </a:rPr>
              <a:t>Question: Can seat protectors, towels, or sheets over pressure relieving equipment (mattresses or cushions) reduce their effectiveness?</a:t>
            </a:r>
          </a:p>
          <a:p>
            <a:pPr marL="0" marR="0" lvl="0" indent="0" algn="ctr" rtl="0">
              <a:lnSpc>
                <a:spcPct val="90000"/>
              </a:lnSpc>
              <a:spcBef>
                <a:spcPts val="0"/>
              </a:spcBef>
              <a:spcAft>
                <a:spcPts val="0"/>
              </a:spcAft>
              <a:buClr>
                <a:schemeClr val="dk2"/>
              </a:buClr>
              <a:buSzPts val="1600"/>
              <a:buFont typeface="Arial"/>
              <a:buNone/>
            </a:pPr>
            <a:r>
              <a:rPr lang="en-NZ" sz="1800" b="1">
                <a:solidFill>
                  <a:srgbClr val="FF0000"/>
                </a:solidFill>
                <a:latin typeface="Poppins"/>
                <a:ea typeface="Poppins"/>
                <a:cs typeface="Poppins"/>
                <a:sym typeface="Poppins"/>
              </a:rPr>
              <a:t>Yes! </a:t>
            </a:r>
            <a:endParaRPr/>
          </a:p>
          <a:p>
            <a:pPr marL="228600" marR="0" lvl="0" indent="-127000" algn="l" rtl="0">
              <a:lnSpc>
                <a:spcPct val="90000"/>
              </a:lnSpc>
              <a:spcBef>
                <a:spcPts val="1000"/>
              </a:spcBef>
              <a:spcAft>
                <a:spcPts val="0"/>
              </a:spcAft>
              <a:buClr>
                <a:schemeClr val="dk1"/>
              </a:buClr>
              <a:buSzPts val="1600"/>
              <a:buFont typeface="Arial"/>
              <a:buNone/>
            </a:pPr>
            <a:endParaRPr sz="1600">
              <a:solidFill>
                <a:schemeClr val="dk1"/>
              </a:solidFill>
              <a:latin typeface="Poppins"/>
              <a:ea typeface="Poppins"/>
              <a:cs typeface="Poppins"/>
              <a:sym typeface="Poppins"/>
            </a:endParaRPr>
          </a:p>
        </p:txBody>
      </p:sp>
      <p:pic>
        <p:nvPicPr>
          <p:cNvPr id="85" name="Google Shape;85;p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36592" y="2250103"/>
            <a:ext cx="2481037" cy="3354106"/>
          </a:xfrm>
          <a:prstGeom prst="rect">
            <a:avLst/>
          </a:prstGeom>
          <a:noFill/>
          <a:ln>
            <a:noFill/>
          </a:ln>
        </p:spPr>
      </p:pic>
      <p:sp>
        <p:nvSpPr>
          <p:cNvPr id="86" name="Google Shape;86;p6"/>
          <p:cNvSpPr/>
          <p:nvPr/>
        </p:nvSpPr>
        <p:spPr>
          <a:xfrm>
            <a:off x="8971085" y="3429000"/>
            <a:ext cx="44561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Z" sz="7200" b="0" cap="none">
                <a:solidFill>
                  <a:srgbClr val="CC0000"/>
                </a:solidFill>
                <a:latin typeface="Arial"/>
                <a:ea typeface="Arial"/>
                <a:cs typeface="Arial"/>
                <a:sym typeface="Arial"/>
              </a:rPr>
              <a:t>X</a:t>
            </a:r>
            <a:endParaRPr/>
          </a:p>
        </p:txBody>
      </p:sp>
      <p:pic>
        <p:nvPicPr>
          <p:cNvPr id="25" name="Audio 24">
            <a:hlinkClick r:id="" action="ppaction://media"/>
            <a:extLst>
              <a:ext uri="{FF2B5EF4-FFF2-40B4-BE49-F238E27FC236}">
                <a16:creationId xmlns:a16="http://schemas.microsoft.com/office/drawing/2014/main" id="{6464522E-6D22-C062-6675-F784008FDDFC}"/>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61075" t="-161075" r="-161075" b="-161075"/>
          <a:stretch>
            <a:fillRect/>
          </a:stretch>
        </p:blipFill>
        <p:spPr>
          <a:xfrm>
            <a:off x="10052304" y="4718304"/>
            <a:ext cx="2057400" cy="205740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8298"/>
    </mc:Choice>
    <mc:Fallback xmlns="">
      <p:transition spd="slow" advTm="168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4">
                                            <p:txEl>
                                              <p:pRg st="0" end="0"/>
                                            </p:txEl>
                                          </p:spTgt>
                                        </p:tgtEl>
                                        <p:attrNameLst>
                                          <p:attrName>style.visibility</p:attrName>
                                        </p:attrNameLst>
                                      </p:cBhvr>
                                      <p:to>
                                        <p:strVal val="visible"/>
                                      </p:to>
                                    </p:set>
                                    <p:animEffect transition="in" filter="fade">
                                      <p:cBhvr>
                                        <p:cTn id="11" dur="1000"/>
                                        <p:tgtEl>
                                          <p:spTgt spid="8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4">
                                            <p:txEl>
                                              <p:pRg st="1" end="1"/>
                                            </p:txEl>
                                          </p:spTgt>
                                        </p:tgtEl>
                                        <p:attrNameLst>
                                          <p:attrName>style.visibility</p:attrName>
                                        </p:attrNameLst>
                                      </p:cBhvr>
                                      <p:to>
                                        <p:strVal val="visible"/>
                                      </p:to>
                                    </p:set>
                                    <p:animEffect transition="in" filter="fade">
                                      <p:cBhvr>
                                        <p:cTn id="16" dur="1000"/>
                                        <p:tgtEl>
                                          <p:spTgt spid="8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954593" y="562709"/>
            <a:ext cx="10201087" cy="68426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oppins SemiBold"/>
              <a:buNone/>
            </a:pPr>
            <a:r>
              <a:rPr lang="en-NZ" sz="4800"/>
              <a:t>Surface: Mattress Checks</a:t>
            </a:r>
            <a:endParaRPr/>
          </a:p>
        </p:txBody>
      </p:sp>
      <p:sp>
        <p:nvSpPr>
          <p:cNvPr id="92" name="Google Shape;92;p7"/>
          <p:cNvSpPr txBox="1"/>
          <p:nvPr/>
        </p:nvSpPr>
        <p:spPr>
          <a:xfrm>
            <a:off x="848091" y="1246972"/>
            <a:ext cx="5060089" cy="482223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rgbClr val="002060"/>
              </a:buClr>
              <a:buSzPts val="1800"/>
              <a:buFont typeface="Arial"/>
              <a:buChar char="•"/>
            </a:pPr>
            <a:r>
              <a:rPr lang="en-NZ" sz="1800">
                <a:solidFill>
                  <a:srgbClr val="002060"/>
                </a:solidFill>
                <a:latin typeface="Poppins"/>
                <a:ea typeface="Poppins"/>
                <a:cs typeface="Poppins"/>
                <a:sym typeface="Poppins"/>
              </a:rPr>
              <a:t>Check for mattress foam fatigue or ‘bottoming out’. Check mattresses at least annually.</a:t>
            </a:r>
            <a:endParaRPr/>
          </a:p>
          <a:p>
            <a:pPr marL="228600" marR="0" lvl="0" indent="-228600" algn="l" rtl="0">
              <a:lnSpc>
                <a:spcPct val="120000"/>
              </a:lnSpc>
              <a:spcBef>
                <a:spcPts val="1000"/>
              </a:spcBef>
              <a:spcAft>
                <a:spcPts val="0"/>
              </a:spcAft>
              <a:buClr>
                <a:srgbClr val="002060"/>
              </a:buClr>
              <a:buSzPts val="1800"/>
              <a:buFont typeface="Arial"/>
              <a:buChar char="•"/>
            </a:pPr>
            <a:r>
              <a:rPr lang="en-NZ" sz="1800">
                <a:solidFill>
                  <a:srgbClr val="002060"/>
                </a:solidFill>
                <a:latin typeface="Poppins"/>
                <a:ea typeface="Poppins"/>
                <a:cs typeface="Poppins"/>
                <a:sym typeface="Poppins"/>
              </a:rPr>
              <a:t>Bed at hip level. Link hands to form a fist, keep elbows straight and lean forward, apply full body weight to the mattress. Repeat along the mattress.</a:t>
            </a:r>
            <a:endParaRPr/>
          </a:p>
          <a:p>
            <a:pPr marL="228600" marR="0" lvl="0" indent="-228600" algn="l" rtl="0">
              <a:lnSpc>
                <a:spcPct val="120000"/>
              </a:lnSpc>
              <a:spcBef>
                <a:spcPts val="1000"/>
              </a:spcBef>
              <a:spcAft>
                <a:spcPts val="0"/>
              </a:spcAft>
              <a:buClr>
                <a:srgbClr val="002060"/>
              </a:buClr>
              <a:buSzPts val="1800"/>
              <a:buFont typeface="Arial"/>
              <a:buChar char="•"/>
            </a:pPr>
            <a:r>
              <a:rPr lang="en-NZ" sz="1800">
                <a:solidFill>
                  <a:srgbClr val="002060"/>
                </a:solidFill>
                <a:latin typeface="Poppins"/>
                <a:ea typeface="Poppins"/>
                <a:cs typeface="Poppins"/>
                <a:sym typeface="Poppins"/>
              </a:rPr>
              <a:t>If the base of the bed can be felt through the foam, OR if &lt;5cm of foam is present between the fist and base of the bed, they should be replaced. </a:t>
            </a:r>
            <a:endParaRPr/>
          </a:p>
          <a:p>
            <a:pPr marL="228600" marR="0" lvl="0" indent="-228600" algn="l" rtl="0">
              <a:lnSpc>
                <a:spcPct val="120000"/>
              </a:lnSpc>
              <a:spcBef>
                <a:spcPts val="1000"/>
              </a:spcBef>
              <a:spcAft>
                <a:spcPts val="0"/>
              </a:spcAft>
              <a:buClr>
                <a:srgbClr val="002060"/>
              </a:buClr>
              <a:buSzPts val="1800"/>
              <a:buFont typeface="Arial"/>
              <a:buChar char="•"/>
            </a:pPr>
            <a:r>
              <a:rPr lang="en-NZ" sz="1800">
                <a:solidFill>
                  <a:srgbClr val="002060"/>
                </a:solidFill>
                <a:latin typeface="Poppins"/>
                <a:ea typeface="Poppins"/>
                <a:cs typeface="Poppins"/>
                <a:sym typeface="Poppins"/>
              </a:rPr>
              <a:t>Inspect mattress covers and inside for staining and tears.</a:t>
            </a:r>
            <a:endParaRPr/>
          </a:p>
          <a:p>
            <a:pPr marL="0" marR="0" lvl="0" indent="0" algn="l" rtl="0">
              <a:lnSpc>
                <a:spcPct val="12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0" marR="0" lvl="0" indent="0" algn="l" rtl="0">
              <a:lnSpc>
                <a:spcPct val="12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p:txBody>
      </p:sp>
      <p:pic>
        <p:nvPicPr>
          <p:cNvPr id="93" name="Google Shape;93;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55136" y="3909550"/>
            <a:ext cx="2595901" cy="1841290"/>
          </a:xfrm>
          <a:prstGeom prst="rect">
            <a:avLst/>
          </a:prstGeom>
          <a:noFill/>
          <a:ln>
            <a:noFill/>
          </a:ln>
        </p:spPr>
      </p:pic>
      <p:pic>
        <p:nvPicPr>
          <p:cNvPr id="95" name="Google Shape;95;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55136" y="1455878"/>
            <a:ext cx="2568377" cy="2058784"/>
          </a:xfrm>
          <a:prstGeom prst="rect">
            <a:avLst/>
          </a:prstGeom>
          <a:noFill/>
          <a:ln>
            <a:noFill/>
          </a:ln>
        </p:spPr>
      </p:pic>
      <p:pic>
        <p:nvPicPr>
          <p:cNvPr id="2" name="Picture 1">
            <a:extLst>
              <a:ext uri="{FF2B5EF4-FFF2-40B4-BE49-F238E27FC236}">
                <a16:creationId xmlns:a16="http://schemas.microsoft.com/office/drawing/2014/main" id="{E8573251-DFAC-A736-F0E1-90E8CD9DBA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24378" y="1246972"/>
            <a:ext cx="3145702" cy="2970941"/>
          </a:xfrm>
          <a:prstGeom prst="rect">
            <a:avLst/>
          </a:prstGeom>
        </p:spPr>
      </p:pic>
      <p:sp>
        <p:nvSpPr>
          <p:cNvPr id="3" name="TextBox 2">
            <a:extLst>
              <a:ext uri="{FF2B5EF4-FFF2-40B4-BE49-F238E27FC236}">
                <a16:creationId xmlns:a16="http://schemas.microsoft.com/office/drawing/2014/main" id="{E6E2B1A8-BF21-6C66-0843-CEF108F9EFAA}"/>
              </a:ext>
            </a:extLst>
          </p:cNvPr>
          <p:cNvSpPr txBox="1"/>
          <p:nvPr/>
        </p:nvSpPr>
        <p:spPr>
          <a:xfrm>
            <a:off x="9281160" y="4398264"/>
            <a:ext cx="2569464"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400">
                <a:solidFill>
                  <a:srgbClr val="002060"/>
                </a:solidFill>
                <a:latin typeface="Poppins"/>
                <a:ea typeface="Poppins"/>
                <a:cs typeface="Poppins"/>
                <a:sym typeface="Poppins"/>
              </a:rPr>
              <a:t>Ensure the air cells in alternating mattresses are inflating, on the correct setting and is comfortable for your resident. </a:t>
            </a:r>
          </a:p>
        </p:txBody>
      </p:sp>
      <p:pic>
        <p:nvPicPr>
          <p:cNvPr id="6" name="Audio 5">
            <a:hlinkClick r:id="" action="ppaction://media"/>
            <a:extLst>
              <a:ext uri="{FF2B5EF4-FFF2-40B4-BE49-F238E27FC236}">
                <a16:creationId xmlns:a16="http://schemas.microsoft.com/office/drawing/2014/main" id="{8F50A047-54D2-4DF1-3EFD-FF6B11E721A2}"/>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10546"/>
    </mc:Choice>
    <mc:Fallback xmlns="">
      <p:transition spd="slow" advTm="110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848091" y="505046"/>
            <a:ext cx="11340299" cy="6946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800"/>
              <a:buFont typeface="Poppins SemiBold"/>
              <a:buNone/>
            </a:pPr>
            <a:r>
              <a:rPr lang="en-NZ" sz="4800" b="1">
                <a:solidFill>
                  <a:schemeClr val="dk2"/>
                </a:solidFill>
              </a:rPr>
              <a:t>S</a:t>
            </a:r>
            <a:r>
              <a:rPr lang="en-NZ" sz="4800"/>
              <a:t>kin inspections = early detection</a:t>
            </a:r>
            <a:endParaRPr sz="4800"/>
          </a:p>
        </p:txBody>
      </p:sp>
      <p:sp>
        <p:nvSpPr>
          <p:cNvPr id="101" name="Google Shape;101;p8"/>
          <p:cNvSpPr txBox="1"/>
          <p:nvPr/>
        </p:nvSpPr>
        <p:spPr>
          <a:xfrm>
            <a:off x="848091" y="1894494"/>
            <a:ext cx="8158749" cy="404948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Listen, Look, Feel &amp; Report:</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Intact skin that is red, purple or maroon</a:t>
            </a:r>
            <a:endParaRPr/>
          </a:p>
          <a:p>
            <a:pPr marL="228600" marR="0" lvl="0" indent="-228600" algn="l" rtl="0">
              <a:lnSpc>
                <a:spcPct val="90000"/>
              </a:lnSpc>
              <a:spcBef>
                <a:spcPts val="1000"/>
              </a:spcBef>
              <a:spcAft>
                <a:spcPts val="0"/>
              </a:spcAft>
              <a:buClr>
                <a:srgbClr val="002060"/>
              </a:buClr>
              <a:buSzPts val="2000"/>
              <a:buFont typeface="Arial"/>
              <a:buChar char="•"/>
            </a:pPr>
            <a:r>
              <a:rPr lang="en-NZ" sz="2000" u="sng">
                <a:solidFill>
                  <a:srgbClr val="002060"/>
                </a:solidFill>
                <a:latin typeface="Poppins"/>
                <a:ea typeface="Poppins"/>
                <a:cs typeface="Poppins"/>
                <a:sym typeface="Poppins"/>
              </a:rPr>
              <a:t>May be missed in dark skin,</a:t>
            </a:r>
            <a:r>
              <a:rPr lang="en-NZ" sz="2000">
                <a:solidFill>
                  <a:srgbClr val="002060"/>
                </a:solidFill>
                <a:latin typeface="Poppins"/>
                <a:ea typeface="Poppins"/>
                <a:cs typeface="Poppins"/>
                <a:sym typeface="Poppins"/>
              </a:rPr>
              <a:t> so check affected skin area for pain, warmth or coolness, boggy or hard skin.</a:t>
            </a:r>
            <a:endParaRPr sz="2000">
              <a:solidFill>
                <a:srgbClr val="002060"/>
              </a:solidFill>
              <a:latin typeface="Poppins"/>
              <a:ea typeface="Poppins"/>
              <a:cs typeface="Poppins"/>
              <a:sym typeface="Poppins"/>
            </a:endParaRPr>
          </a:p>
          <a:p>
            <a:pPr marL="228600" indent="-228600">
              <a:lnSpc>
                <a:spcPct val="90000"/>
              </a:lnSpc>
              <a:spcBef>
                <a:spcPts val="1000"/>
              </a:spcBef>
              <a:buClr>
                <a:srgbClr val="002060"/>
              </a:buClr>
              <a:buSzPts val="2000"/>
              <a:buFont typeface="Arial"/>
              <a:buChar char="•"/>
            </a:pPr>
            <a:r>
              <a:rPr lang="en-NZ" sz="2000">
                <a:solidFill>
                  <a:srgbClr val="002060"/>
                </a:solidFill>
                <a:latin typeface="Poppins"/>
                <a:ea typeface="Poppins"/>
                <a:cs typeface="Poppins"/>
              </a:rPr>
              <a:t>Ask: "is your bottom or heels tender or sore?"</a:t>
            </a:r>
            <a:endParaRPr lang="en-NZ" sz="2000">
              <a:solidFill>
                <a:srgbClr val="002060"/>
              </a:solidFill>
              <a:latin typeface="Poppins"/>
              <a:ea typeface="Poppins"/>
              <a:cs typeface="Poppins"/>
              <a:sym typeface="Poppins"/>
            </a:endParaRPr>
          </a:p>
          <a:p>
            <a:pPr marL="228600" marR="0" lvl="0" indent="-228600" algn="l" rtl="0">
              <a:lnSpc>
                <a:spcPct val="90000"/>
              </a:lnSpc>
              <a:spcBef>
                <a:spcPts val="600"/>
              </a:spcBef>
              <a:spcAft>
                <a:spcPts val="0"/>
              </a:spcAft>
              <a:buClr>
                <a:srgbClr val="002060"/>
              </a:buClr>
              <a:buSzPts val="2000"/>
              <a:buFont typeface="Arial"/>
              <a:buChar char="•"/>
            </a:pPr>
            <a:r>
              <a:rPr lang="en-NZ" sz="2000">
                <a:solidFill>
                  <a:srgbClr val="002060"/>
                </a:solidFill>
                <a:latin typeface="Poppins"/>
                <a:ea typeface="Poppins"/>
                <a:cs typeface="Poppins"/>
                <a:sym typeface="Poppins"/>
              </a:rPr>
              <a:t>Remember to check inside footwear and look under or around medical devices (e.g. oxygen tubing, catheters).</a:t>
            </a:r>
            <a:endParaRPr/>
          </a:p>
          <a:p>
            <a:pPr marL="0" marR="0" lvl="0" indent="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a:p>
            <a:pPr marL="228600" marR="0" lvl="0" indent="-114300" algn="l" rtl="0">
              <a:lnSpc>
                <a:spcPct val="90000"/>
              </a:lnSpc>
              <a:spcBef>
                <a:spcPts val="1000"/>
              </a:spcBef>
              <a:spcAft>
                <a:spcPts val="0"/>
              </a:spcAft>
              <a:buClr>
                <a:schemeClr val="dk1"/>
              </a:buClr>
              <a:buSzPts val="1800"/>
              <a:buFont typeface="Arial"/>
              <a:buNone/>
            </a:pPr>
            <a:endParaRPr sz="1800">
              <a:solidFill>
                <a:srgbClr val="002060"/>
              </a:solidFill>
              <a:latin typeface="Poppins"/>
              <a:ea typeface="Poppins"/>
              <a:cs typeface="Poppins"/>
              <a:sym typeface="Poppins"/>
            </a:endParaRPr>
          </a:p>
        </p:txBody>
      </p:sp>
      <p:sp>
        <p:nvSpPr>
          <p:cNvPr id="102" name="Google Shape;102;p8" descr="Image result for suspected deep tissue injur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7" name="Picture 6">
            <a:extLst>
              <a:ext uri="{FF2B5EF4-FFF2-40B4-BE49-F238E27FC236}">
                <a16:creationId xmlns:a16="http://schemas.microsoft.com/office/drawing/2014/main" id="{46508E1E-C9A5-33A3-33F4-C5C36DA3DD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6742" y="1894494"/>
            <a:ext cx="2697798" cy="3069011"/>
          </a:xfrm>
          <a:prstGeom prst="rect">
            <a:avLst/>
          </a:prstGeom>
        </p:spPr>
      </p:pic>
      <p:pic>
        <p:nvPicPr>
          <p:cNvPr id="27" name="Audio 26">
            <a:hlinkClick r:id="" action="ppaction://media"/>
            <a:extLst>
              <a:ext uri="{FF2B5EF4-FFF2-40B4-BE49-F238E27FC236}">
                <a16:creationId xmlns:a16="http://schemas.microsoft.com/office/drawing/2014/main" id="{937B9655-F3CD-C43F-DC83-294E60D31A9E}"/>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95407"/>
    </mc:Choice>
    <mc:Fallback xmlns="">
      <p:transition spd="slow" advTm="95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9|1.7"/>
</p:tagLst>
</file>

<file path=ppt/tags/tag2.xml><?xml version="1.0" encoding="utf-8"?>
<p:tagLst xmlns:a="http://schemas.openxmlformats.org/drawingml/2006/main" xmlns:r="http://schemas.openxmlformats.org/officeDocument/2006/relationships" xmlns:p="http://schemas.openxmlformats.org/presentationml/2006/main">
  <p:tag name="TIMING" val="|126.2|23.4|2.3"/>
</p:tagLst>
</file>

<file path=ppt/tags/tag3.xml><?xml version="1.0" encoding="utf-8"?>
<p:tagLst xmlns:a="http://schemas.openxmlformats.org/drawingml/2006/main" xmlns:r="http://schemas.openxmlformats.org/officeDocument/2006/relationships" xmlns:p="http://schemas.openxmlformats.org/presentationml/2006/main">
  <p:tag name="TIMING" val="|96.9|2.5|13"/>
</p:tagLst>
</file>

<file path=ppt/tags/tag4.xml><?xml version="1.0" encoding="utf-8"?>
<p:tagLst xmlns:a="http://schemas.openxmlformats.org/drawingml/2006/main" xmlns:r="http://schemas.openxmlformats.org/officeDocument/2006/relationships" xmlns:p="http://schemas.openxmlformats.org/presentationml/2006/main">
  <p:tag name="TIMING" val="|109|18.2"/>
</p:tagLst>
</file>

<file path=ppt/tags/tag5.xml><?xml version="1.0" encoding="utf-8"?>
<p:tagLst xmlns:a="http://schemas.openxmlformats.org/drawingml/2006/main" xmlns:r="http://schemas.openxmlformats.org/officeDocument/2006/relationships" xmlns:p="http://schemas.openxmlformats.org/presentationml/2006/main">
  <p:tag name="TIMING" val="|39.2|6.3|6.3|4.9|3.7"/>
</p:tagLst>
</file>

<file path=ppt/tags/tag6.xml><?xml version="1.0" encoding="utf-8"?>
<p:tagLst xmlns:a="http://schemas.openxmlformats.org/drawingml/2006/main" xmlns:r="http://schemas.openxmlformats.org/officeDocument/2006/relationships" xmlns:p="http://schemas.openxmlformats.org/presentationml/2006/main">
  <p:tag name="TIMING" val="|6.2|10|11.5|13"/>
</p:tagLst>
</file>

<file path=ppt/theme/theme1.xml><?xml version="1.0" encoding="utf-8"?>
<a:theme xmlns:a="http://schemas.openxmlformats.org/drawingml/2006/main" name="Te Whatu Ora">
  <a:themeElements>
    <a:clrScheme name="Health NZ">
      <a:dk1>
        <a:srgbClr val="30A1AC"/>
      </a:dk1>
      <a:lt1>
        <a:srgbClr val="FFFFFF"/>
      </a:lt1>
      <a:dk2>
        <a:srgbClr val="15284C"/>
      </a:dk2>
      <a:lt2>
        <a:srgbClr val="F6F4EC"/>
      </a:lt2>
      <a:accent1>
        <a:srgbClr val="003399"/>
      </a:accent1>
      <a:accent2>
        <a:srgbClr val="30A1AC"/>
      </a:accent2>
      <a:accent3>
        <a:srgbClr val="4D2379"/>
      </a:accent3>
      <a:accent4>
        <a:srgbClr val="006060"/>
      </a:accent4>
      <a:accent5>
        <a:srgbClr val="660033"/>
      </a:accent5>
      <a:accent6>
        <a:srgbClr val="0C818F"/>
      </a:accent6>
      <a:hlink>
        <a:srgbClr val="30A1A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bf29b3f-1e51-457b-ae0c-362182e58074" ContentTypeId="0x010100D5C1E13D20A8554992C24F7EE470E023" PreviousValue="false" LastSyncTimeStamp="2024-05-28T23:29:02.243Z"/>
</file>

<file path=customXml/item2.xml><?xml version="1.0" encoding="utf-8"?>
<p:properties xmlns:p="http://schemas.microsoft.com/office/2006/metadata/properties" xmlns:xsi="http://www.w3.org/2001/XMLSchema-instance" xmlns:pc="http://schemas.microsoft.com/office/infopath/2007/PartnerControls">
  <documentManagement>
    <HNZReviewDate xmlns="9253c88c-d550-4ff1-afdc-d5dc691f60b0" xsi:nil="true"/>
    <TaxCatchAll xmlns="9253c88c-d550-4ff1-afdc-d5dc691f60b0">
      <Value>4</Value>
      <Value>358</Value>
    </TaxCatchAll>
    <mb22360ee3e3407ca28e907eb3b7ca6b xmlns="e2f45c07-7bca-4405-864f-00d9a05959a3" xsi:nil="true"/>
    <HNZOwner xmlns="e2f45c07-7bca-4405-864f-00d9a05959a3">
      <UserInfo>
        <DisplayName/>
        <AccountId xsi:nil="true"/>
        <AccountType/>
      </UserInfo>
    </HNZOwner>
    <ka9b207035bc48f2a4f6a2bfed7195b7 xmlns="e2f45c07-7bca-4405-864f-00d9a05959a3" xsi:nil="true"/>
    <p7110e5651294189b89368865130750f xmlns="e2f45c07-7bca-4405-864f-00d9a05959a3" xsi:nil="true"/>
    <p777f0da518742b188a1f7fd5ee91810 xmlns="e2f45c07-7bca-4405-864f-00d9a05959a3" xsi:nil="true"/>
    <f3e7f0a218d8438586e2a8545792c0ef xmlns="e2f45c07-7bca-4405-864f-00d9a05959a3">
      <Terms xmlns="http://schemas.microsoft.com/office/infopath/2007/PartnerControls"/>
    </f3e7f0a218d8438586e2a8545792c0ef>
    <_dlc_DocId xmlns="b53a2928-5e60-4442-acbe-6b1269bda6c2">000142-2000792052-7086</_dlc_DocId>
    <_dlc_DocIdUrl xmlns="b53a2928-5e60-4442-acbe-6b1269bda6c2">
      <Url>https://hauoraaotearoa.sharepoint.com/sites/000142/_layouts/15/DocIdRedir.aspx?ID=000142-2000792052-7086</Url>
      <Description>000142-2000792052-7086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Pikau document" ma:contentTypeID="0x010100D5C1E13D20A8554992C24F7EE470E0230050D7F3E7C22FA24DA020196B1C410B78" ma:contentTypeVersion="0" ma:contentTypeDescription="Create a new document." ma:contentTypeScope="" ma:versionID="03e2af4c0154e3da26edee31fbca5a4e">
  <xsd:schema xmlns:xsd="http://www.w3.org/2001/XMLSchema" xmlns:xs="http://www.w3.org/2001/XMLSchema" xmlns:p="http://schemas.microsoft.com/office/2006/metadata/properties" xmlns:ns1="http://schemas.microsoft.com/sharepoint/v3" xmlns:ns2="9253c88c-d550-4ff1-afdc-d5dc691f60b0" xmlns:ns3="e2f45c07-7bca-4405-864f-00d9a05959a3" xmlns:ns4="b53a2928-5e60-4442-acbe-6b1269bda6c2" targetNamespace="http://schemas.microsoft.com/office/2006/metadata/properties" ma:root="true" ma:fieldsID="edd671a68aba87fae3a954a9f1e50a18" ns1:_="" ns2:_="" ns3:_="" ns4:_="">
    <xsd:import namespace="http://schemas.microsoft.com/sharepoint/v3"/>
    <xsd:import namespace="9253c88c-d550-4ff1-afdc-d5dc691f60b0"/>
    <xsd:import namespace="e2f45c07-7bca-4405-864f-00d9a05959a3"/>
    <xsd:import namespace="b53a2928-5e60-4442-acbe-6b1269bda6c2"/>
    <xsd:element name="properties">
      <xsd:complexType>
        <xsd:sequence>
          <xsd:element name="documentManagement">
            <xsd:complexType>
              <xsd:all>
                <xsd:element ref="ns2:TaxCatchAll" minOccurs="0"/>
                <xsd:element ref="ns3:TaxCatchAllLabel" minOccurs="0"/>
                <xsd:element ref="ns3:ka9b207035bc48f2a4f6a2bfed7195b7" minOccurs="0"/>
                <xsd:element ref="ns1:Name" minOccurs="0"/>
                <xsd:element ref="ns3:f3e7f0a218d8438586e2a8545792c0ef" minOccurs="0"/>
                <xsd:element ref="ns3:mb22360ee3e3407ca28e907eb3b7ca6b" minOccurs="0"/>
                <xsd:element ref="ns3:HNZOwner" minOccurs="0"/>
                <xsd:element ref="ns3:p7110e5651294189b89368865130750f" minOccurs="0"/>
                <xsd:element ref="ns3:p777f0da518742b188a1f7fd5ee91810" minOccurs="0"/>
                <xsd:element ref="ns2:HNZReviewDat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me" ma:index="12" nillable="true" ma:displayName="Account" ma:internalName="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3c88c-d550-4ff1-afdc-d5dc691f60b0"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bb8d8b32-2adf-4806-8dfb-0b417084651a}" ma:internalName="TaxCatchAll" ma:showField="CatchAllData" ma:web="b53a2928-5e60-4442-acbe-6b1269bda6c2">
      <xsd:complexType>
        <xsd:complexContent>
          <xsd:extension base="dms:MultiChoiceLookup">
            <xsd:sequence>
              <xsd:element name="Value" type="dms:Lookup" maxOccurs="unbounded" minOccurs="0" nillable="true"/>
            </xsd:sequence>
          </xsd:extension>
        </xsd:complexContent>
      </xsd:complexType>
    </xsd:element>
    <xsd:element name="HNZReviewDate" ma:index="22" nillable="true" ma:displayName="Review Date" ma:description="Review Date for content" ma:format="DateOnly" ma:internalName="HNZ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f45c07-7bca-4405-864f-00d9a05959a3" elementFormDefault="qualified">
    <xsd:import namespace="http://schemas.microsoft.com/office/2006/documentManagement/types"/>
    <xsd:import namespace="http://schemas.microsoft.com/office/infopath/2007/PartnerControls"/>
    <xsd:element name="TaxCatchAllLabel" ma:index="9" nillable="true" ma:displayName="Taxonomy Catch All Column1" ma:hidden="true" ma:list="{bb8d8b32-2adf-4806-8dfb-0b417084651a}"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ka9b207035bc48f2a4f6a2bfed7195b7" ma:index="10" nillable="true" ma:displayName="Business Function_0" ma:hidden="true" ma:internalName="ka9b207035bc48f2a4f6a2bfed7195b7">
      <xsd:simpleType>
        <xsd:restriction base="dms:Note"/>
      </xsd:simpleType>
    </xsd:element>
    <xsd:element name="f3e7f0a218d8438586e2a8545792c0ef" ma:index="13" nillable="true" ma:taxonomy="true" ma:internalName="f3e7f0a218d8438586e2a8545792c0ef" ma:taxonomyFieldName="HNZTopic" ma:displayName="Topic" ma:default="" ma:fieldId="{f3e7f0a2-18d8-4385-86e2-a8545792c0ef}" ma:taxonomyMulti="true" ma:sspId="ebf29b3f-1e51-457b-ae0c-362182e58074" ma:termSetId="6fc62df7-d99b-474b-a41d-680956366171" ma:anchorId="00000000-0000-0000-0000-000000000000" ma:open="true" ma:isKeyword="false">
      <xsd:complexType>
        <xsd:sequence>
          <xsd:element ref="pc:Terms" minOccurs="0" maxOccurs="1"/>
        </xsd:sequence>
      </xsd:complexType>
    </xsd:element>
    <xsd:element name="mb22360ee3e3407ca28e907eb3b7ca6b" ma:index="15" nillable="true" ma:displayName="Status_0" ma:hidden="true" ma:internalName="mb22360ee3e3407ca28e907eb3b7ca6b">
      <xsd:simpleType>
        <xsd:restriction base="dms:Note"/>
      </xsd:simpleType>
    </xsd:element>
    <xsd:element name="HNZOwner" ma:index="17" nillable="true" ma:displayName="Owner" ma:internalName="HNZ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7110e5651294189b89368865130750f" ma:index="18" nillable="true" ma:displayName="Region_0" ma:hidden="true" ma:internalName="p7110e5651294189b89368865130750f">
      <xsd:simpleType>
        <xsd:restriction base="dms:Note"/>
      </xsd:simpleType>
    </xsd:element>
    <xsd:element name="p777f0da518742b188a1f7fd5ee91810" ma:index="20" nillable="true" ma:displayName="Local Area_0" ma:hidden="true" ma:internalName="p777f0da518742b188a1f7fd5ee9181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3a2928-5e60-4442-acbe-6b1269bda6c2"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dexed="true"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53146C-BBCD-4EFD-8156-51966B6A2973}">
  <ds:schemaRefs>
    <ds:schemaRef ds:uri="Microsoft.SharePoint.Taxonomy.ContentTypeSync"/>
  </ds:schemaRefs>
</ds:datastoreItem>
</file>

<file path=customXml/itemProps2.xml><?xml version="1.0" encoding="utf-8"?>
<ds:datastoreItem xmlns:ds="http://schemas.openxmlformats.org/officeDocument/2006/customXml" ds:itemID="{A8D5A666-047F-4996-AD1C-03AA036FED36}">
  <ds:schemaRefs>
    <ds:schemaRef ds:uri="e2f45c07-7bca-4405-864f-00d9a05959a3"/>
    <ds:schemaRef ds:uri="http://schemas.microsoft.com/office/2006/documentManagement/types"/>
    <ds:schemaRef ds:uri="b53a2928-5e60-4442-acbe-6b1269bda6c2"/>
    <ds:schemaRef ds:uri="http://schemas.microsoft.com/sharepoint/v3"/>
    <ds:schemaRef ds:uri="http://purl.org/dc/dcmitype/"/>
    <ds:schemaRef ds:uri="http://schemas.openxmlformats.org/package/2006/metadata/core-properties"/>
    <ds:schemaRef ds:uri="http://schemas.microsoft.com/office/infopath/2007/PartnerControls"/>
    <ds:schemaRef ds:uri="http://purl.org/dc/elements/1.1/"/>
    <ds:schemaRef ds:uri="http://www.w3.org/XML/1998/namespace"/>
    <ds:schemaRef ds:uri="9253c88c-d550-4ff1-afdc-d5dc691f60b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B1E4F2B-85E8-48AE-B9BE-BCB3B97D88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53c88c-d550-4ff1-afdc-d5dc691f60b0"/>
    <ds:schemaRef ds:uri="e2f45c07-7bca-4405-864f-00d9a05959a3"/>
    <ds:schemaRef ds:uri="b53a2928-5e60-4442-acbe-6b1269bda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109175-FB13-41FD-AD51-5A0CD5D31B2A}">
  <ds:schemaRefs>
    <ds:schemaRef ds:uri="http://schemas.microsoft.com/sharepoint/v3/contenttype/forms"/>
  </ds:schemaRefs>
</ds:datastoreItem>
</file>

<file path=customXml/itemProps5.xml><?xml version="1.0" encoding="utf-8"?>
<ds:datastoreItem xmlns:ds="http://schemas.openxmlformats.org/officeDocument/2006/customXml" ds:itemID="{5EDC50DC-EF86-4D3E-BD5C-F675FDC2DA1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25</TotalTime>
  <Words>3068</Words>
  <Application>Microsoft Office PowerPoint</Application>
  <PresentationFormat>Widescreen</PresentationFormat>
  <Paragraphs>202</Paragraphs>
  <Slides>24</Slides>
  <Notes>23</Notes>
  <HiddenSlides>0</HiddenSlides>
  <MMClips>24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Poppins SemiBold</vt:lpstr>
      <vt:lpstr>Poppins</vt:lpstr>
      <vt:lpstr>Arial,Sans-Serif</vt:lpstr>
      <vt:lpstr>Noto Sans Symbols</vt:lpstr>
      <vt:lpstr>Calibri</vt:lpstr>
      <vt:lpstr>Arial</vt:lpstr>
      <vt:lpstr>Te Whatu Ora</vt:lpstr>
      <vt:lpstr>PowerPoint Presentation</vt:lpstr>
      <vt:lpstr>Learning Objectives</vt:lpstr>
      <vt:lpstr>Pressure Injury Definition</vt:lpstr>
      <vt:lpstr>PowerPoint Presentation</vt:lpstr>
      <vt:lpstr>PowerPoint Presentation</vt:lpstr>
      <vt:lpstr>SSKIN  </vt:lpstr>
      <vt:lpstr>Surface</vt:lpstr>
      <vt:lpstr>Surface: Mattress Checks</vt:lpstr>
      <vt:lpstr>Skin inspections = early detection</vt:lpstr>
      <vt:lpstr>RED SKIN ALERT!</vt:lpstr>
      <vt:lpstr>Skin inspections = early detection</vt:lpstr>
      <vt:lpstr>Skin Inspections &amp; Remove Pressure!</vt:lpstr>
      <vt:lpstr>Skin inspections</vt:lpstr>
      <vt:lpstr>Keep Moving </vt:lpstr>
      <vt:lpstr>  Reduce Pressure Risk over the Heels and Sacrum         </vt:lpstr>
      <vt:lpstr>Intensity &amp; duration of pressure</vt:lpstr>
      <vt:lpstr>Incontinence</vt:lpstr>
      <vt:lpstr>  Incontinence    vs    Pressure Injury </vt:lpstr>
      <vt:lpstr>Incontinence pads</vt:lpstr>
      <vt:lpstr>Nutrition</vt:lpstr>
      <vt:lpstr>SSKIN Recap </vt:lpstr>
      <vt:lpstr>Further Resources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Shelley Jones</dc:creator>
  <cp:lastModifiedBy>Tom Lind-Jackson</cp:lastModifiedBy>
  <cp:revision>8</cp:revision>
  <dcterms:created xsi:type="dcterms:W3CDTF">2024-09-16T22:44:39Z</dcterms:created>
  <dcterms:modified xsi:type="dcterms:W3CDTF">2026-02-16T21:48:22Z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Function">
    <vt:lpwstr>358;#Commissioning|15b5b4c6-5772-46c7-92cb-dbba43ced6f6</vt:lpwstr>
  </property>
  <property fmtid="{D5CDD505-2E9C-101B-9397-08002B2CF9AE}" pid="3" name="MediaServiceImageTags">
    <vt:lpwstr/>
  </property>
  <property fmtid="{D5CDD505-2E9C-101B-9397-08002B2CF9AE}" pid="4" name="ContentTypeId">
    <vt:lpwstr>0x010100D5C1E13D20A8554992C24F7EE470E0230050D7F3E7C22FA24DA020196B1C410B78</vt:lpwstr>
  </property>
  <property fmtid="{D5CDD505-2E9C-101B-9397-08002B2CF9AE}" pid="5" name="Life_x0020_Course">
    <vt:lpwstr/>
  </property>
  <property fmtid="{D5CDD505-2E9C-101B-9397-08002B2CF9AE}" pid="6" name="HNZStatus">
    <vt:lpwstr>4;#Draft|4dbd6f0d-7021-43d2-a391-03666245495e</vt:lpwstr>
  </property>
  <property fmtid="{D5CDD505-2E9C-101B-9397-08002B2CF9AE}" pid="7" name="HNZTopic">
    <vt:lpwstr/>
  </property>
  <property fmtid="{D5CDD505-2E9C-101B-9397-08002B2CF9AE}" pid="8" name="n1c1358cf54d4e82b37793da3358dd2a">
    <vt:lpwstr/>
  </property>
  <property fmtid="{D5CDD505-2E9C-101B-9397-08002B2CF9AE}" pid="9" name="_dlc_DocIdItemGuid">
    <vt:lpwstr>b5fafbda-74f7-436d-84f0-866abcc88951</vt:lpwstr>
  </property>
  <property fmtid="{D5CDD505-2E9C-101B-9397-08002B2CF9AE}" pid="10" name="HNZLocalArea">
    <vt:lpwstr/>
  </property>
  <property fmtid="{D5CDD505-2E9C-101B-9397-08002B2CF9AE}" pid="11" name="HNZRegion">
    <vt:lpwstr/>
  </property>
  <property fmtid="{D5CDD505-2E9C-101B-9397-08002B2CF9AE}" pid="12" name="lcf76f155ced4ddcb4097134ff3c332f">
    <vt:lpwstr/>
  </property>
  <property fmtid="{D5CDD505-2E9C-101B-9397-08002B2CF9AE}" pid="13" name="Life Course">
    <vt:lpwstr/>
  </property>
  <property fmtid="{D5CDD505-2E9C-101B-9397-08002B2CF9AE}" pid="14" name="p777f0da518742b188a1f7fd5ee918100">
    <vt:lpwstr/>
  </property>
  <property fmtid="{D5CDD505-2E9C-101B-9397-08002B2CF9AE}" pid="15" name="ka9b207035bc48f2a4f6a2bfed7195b70">
    <vt:lpwstr>Commissioning|15b5b4c6-5772-46c7-92cb-dbba43ced6f6</vt:lpwstr>
  </property>
  <property fmtid="{D5CDD505-2E9C-101B-9397-08002B2CF9AE}" pid="16" name="b129038a2c8d4de88edfb48f2f360037">
    <vt:lpwstr/>
  </property>
  <property fmtid="{D5CDD505-2E9C-101B-9397-08002B2CF9AE}" pid="17" name="mb22360ee3e3407ca28e907eb3b7ca6b0">
    <vt:lpwstr>Draft|4dbd6f0d-7021-43d2-a391-03666245495e</vt:lpwstr>
  </property>
  <property fmtid="{D5CDD505-2E9C-101B-9397-08002B2CF9AE}" pid="18" name="p7110e5651294189b89368865130750f0">
    <vt:lpwstr/>
  </property>
  <property fmtid="{D5CDD505-2E9C-101B-9397-08002B2CF9AE}" pid="19" name="Work_x0020_Programme">
    <vt:lpwstr/>
  </property>
  <property fmtid="{D5CDD505-2E9C-101B-9397-08002B2CF9AE}" pid="20" name="HNZWorkProgramme">
    <vt:lpwstr/>
  </property>
  <property fmtid="{D5CDD505-2E9C-101B-9397-08002B2CF9AE}" pid="21" name="HNZLifeCourse">
    <vt:lpwstr/>
  </property>
  <property fmtid="{D5CDD505-2E9C-101B-9397-08002B2CF9AE}" pid="22" name="n7550351343a46f2a8525b73f60545f8">
    <vt:lpwstr/>
  </property>
  <property fmtid="{D5CDD505-2E9C-101B-9397-08002B2CF9AE}" pid="23" name="Work Programme">
    <vt:lpwstr/>
  </property>
</Properties>
</file>