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6"/>
  </p:notesMasterIdLst>
  <p:sldIdLst>
    <p:sldId id="256" r:id="rId7"/>
    <p:sldId id="306" r:id="rId8"/>
    <p:sldId id="303" r:id="rId9"/>
    <p:sldId id="302" r:id="rId10"/>
    <p:sldId id="301" r:id="rId11"/>
    <p:sldId id="304" r:id="rId12"/>
    <p:sldId id="307" r:id="rId13"/>
    <p:sldId id="305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B8"/>
    <a:srgbClr val="0F8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D16FA-BADC-48B1-8419-02D12C4DA308}" v="21" dt="2025-10-02T01:41:52.023"/>
    <p1510:client id="{A7BAF140-C760-EB63-073B-BE40EDD9FC2E}" v="1" dt="2025-10-02T00:21:54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3" autoAdjust="0"/>
    <p:restoredTop sz="89043" autoAdjust="0"/>
  </p:normalViewPr>
  <p:slideViewPr>
    <p:cSldViewPr snapToGrid="0" snapToObjects="1">
      <p:cViewPr varScale="1">
        <p:scale>
          <a:sx n="95" d="100"/>
          <a:sy n="95" d="100"/>
        </p:scale>
        <p:origin x="12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7D10C-4194-9B47-9AC4-16D4870BB9B5}" type="datetimeFigureOut">
              <a:rPr lang="en-US" smtClean="0"/>
              <a:t>2/16/2026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E8F9B-E7AF-A742-BEFE-CED1584FF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7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B6710-ECDC-02B2-EE5E-367896E10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EF210-9C1B-3EE9-31F9-8A40B3FCD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157F2-941D-A23B-84F5-332C788EE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altLang="en-US" dirty="0"/>
              <a:t>In the 2018 Census – there was 179 Ethnicities identified within New Zealand, so there is a large representation of ethnicities within NZ, although 70% identified as European, 16.5% as Maori, 15.1% as Asian, 8.1% Pacifica, 1.5% Middle Eastern/Latin American /African ethnicity.</a:t>
            </a:r>
          </a:p>
          <a:p>
            <a:endParaRPr lang="en-NZ" altLang="en-US" dirty="0"/>
          </a:p>
          <a:p>
            <a:r>
              <a:rPr lang="en-NZ" altLang="en-US" dirty="0"/>
              <a:t>Cultural diversity is important to consider in the world of pressure injuries, because with Cultural diversity comes with it Skin tone variation and that is the important thing to acknowledge.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310D6-531C-513E-D880-7309D66A63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E8F9B-E7AF-A742-BEFE-CED1584FFF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2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8AFB67-8078-7743-BBBB-728EEE0EE4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E06B29-9804-B245-B86F-1FA80830A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1333" y="2110260"/>
            <a:ext cx="9996668" cy="2387600"/>
          </a:xfrm>
        </p:spPr>
        <p:txBody>
          <a:bodyPr anchor="b">
            <a:normAutofit/>
          </a:bodyPr>
          <a:lstStyle>
            <a:lvl1pPr algn="l">
              <a:defRPr lang="en-NZ" sz="7000" b="1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Cover page </a:t>
            </a:r>
            <a:b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</a:br>
            <a: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option one</a:t>
            </a:r>
            <a:endParaRPr lang="en-NZ" dirty="0">
              <a:solidFill>
                <a:srgbClr val="CDEBE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E590B-CF11-1141-9EC0-24B006302A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355" y="4758654"/>
            <a:ext cx="9915645" cy="485442"/>
          </a:xfrm>
        </p:spPr>
        <p:txBody>
          <a:bodyPr/>
          <a:lstStyle>
            <a:lvl1pPr marL="0" indent="0" algn="l">
              <a:buNone/>
              <a:defRPr lang="en-NZ" b="1" smtClean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NZ" b="1" dirty="0">
                <a:solidFill>
                  <a:srgbClr val="00B2B9"/>
                </a:solidFill>
                <a:effectLst/>
                <a:latin typeface="Arial" panose="020B0604020202020204" pitchFamily="34" charset="0"/>
              </a:rPr>
              <a:t>Subheading</a:t>
            </a:r>
            <a:endParaRPr lang="en-NZ" dirty="0">
              <a:solidFill>
                <a:srgbClr val="00B2B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D1E8C-F4B6-9447-BFE8-9A5892CF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5" y="5244097"/>
            <a:ext cx="9915644" cy="365125"/>
          </a:xfrm>
        </p:spPr>
        <p:txBody>
          <a:bodyPr/>
          <a:lstStyle>
            <a:lvl1pPr algn="l">
              <a:defRPr sz="2400" b="1">
                <a:solidFill>
                  <a:schemeClr val="bg2"/>
                </a:solidFill>
              </a:defRPr>
            </a:lvl1pPr>
          </a:lstStyle>
          <a:p>
            <a:fld id="{760D1E2C-25B0-4F41-B0D0-99B7BBE766BA}" type="datetimeFigureOut">
              <a:rPr lang="en-US" smtClean="0"/>
              <a:pPr/>
              <a:t>2/16/2026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4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6608C-7A3D-D246-B47B-4AF3B9746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542" y="0"/>
            <a:ext cx="5744458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494497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073020-E4E0-9547-9869-7F76D393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138" y="2124827"/>
            <a:ext cx="4944978" cy="3826712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2D0EF0-0639-F24A-8776-BDEA2DA54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8713" y="890588"/>
            <a:ext cx="5092700" cy="50609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529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6608C-7A3D-D246-B47B-4AF3B9746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100" y="0"/>
            <a:ext cx="47879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494497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2D0EF0-0639-F24A-8776-BDEA2DA54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4138" y="2124826"/>
            <a:ext cx="10487276" cy="3826711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8146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E6A06-AC02-0B4C-BEC4-22E5EB0E5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43301"/>
            <a:ext cx="12192000" cy="3314699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DBEE3B4B-E739-954D-B290-F6295F7866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10487276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3FDB6C1F-5349-374A-88E7-0D8122E02E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8713" y="2124825"/>
            <a:ext cx="5092700" cy="382671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17">
            <a:extLst>
              <a:ext uri="{FF2B5EF4-FFF2-40B4-BE49-F238E27FC236}">
                <a16:creationId xmlns:a16="http://schemas.microsoft.com/office/drawing/2014/main" id="{32BB2FD4-C845-7440-B204-8ACE87C14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7" y="2124825"/>
            <a:ext cx="5092700" cy="382671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1589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s/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4638C0-0085-7C44-BF6A-6CBEB7EBF6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1700"/>
            <a:ext cx="12192000" cy="5956300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8449011-4DB6-7843-A7BF-92C8DD0917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596" y="3481137"/>
            <a:ext cx="2627395" cy="227396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A9B624A-E79B-1D4C-8FBE-83631AE8F9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78291" y="3481137"/>
            <a:ext cx="2627395" cy="227396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539133A-E48F-E74B-9BF0-B73EB9D4B6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1007" y="3481137"/>
            <a:ext cx="2627395" cy="227396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674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03D34-2D18-FE43-A1C1-F8901428DB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DBD6B0-5AD0-734E-8148-EE19B36306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213" y="1508125"/>
            <a:ext cx="10331450" cy="38338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Quote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8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1F0EB7-D548-0D45-8C00-2F88088487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4771FA-A523-7C48-A713-5D4D6CD36A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3377" y="2110260"/>
            <a:ext cx="9834623" cy="3498962"/>
          </a:xfrm>
        </p:spPr>
        <p:txBody>
          <a:bodyPr anchor="ctr">
            <a:normAutofit/>
          </a:bodyPr>
          <a:lstStyle>
            <a:lvl1pPr algn="l">
              <a:defRPr lang="en-NZ" b="1" smtClean="0">
                <a:effectLst/>
              </a:defRPr>
            </a:lvl1pPr>
          </a:lstStyle>
          <a:p>
            <a:r>
              <a:rPr lang="en-NZ" b="1" dirty="0" err="1">
                <a:solidFill>
                  <a:srgbClr val="D3ECE7"/>
                </a:solidFill>
                <a:effectLst/>
                <a:latin typeface="Arial" panose="020B0604020202020204" pitchFamily="34" charset="0"/>
              </a:rPr>
              <a:t>Ngā</a:t>
            </a:r>
            <a:r>
              <a:rPr lang="en-NZ" b="1" dirty="0">
                <a:solidFill>
                  <a:srgbClr val="D3ECE7"/>
                </a:solidFill>
                <a:effectLst/>
                <a:latin typeface="Arial" panose="020B0604020202020204" pitchFamily="34" charset="0"/>
              </a:rPr>
              <a:t> mihi </a:t>
            </a:r>
            <a:r>
              <a:rPr lang="en-NZ" b="1" dirty="0" err="1">
                <a:solidFill>
                  <a:srgbClr val="D3ECE7"/>
                </a:solidFill>
                <a:effectLst/>
                <a:latin typeface="Arial" panose="020B0604020202020204" pitchFamily="34" charset="0"/>
              </a:rPr>
              <a:t>nui</a:t>
            </a:r>
            <a:endParaRPr lang="en-NZ" dirty="0">
              <a:solidFill>
                <a:srgbClr val="D3ECE7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24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74A48-8799-0A4B-A902-DA857E25B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473" y="196683"/>
            <a:ext cx="5530516" cy="292601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Numbers and symbols for use in infographics</a:t>
            </a:r>
            <a:endParaRPr lang="en-US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10D8DB19-7D95-9047-9D7B-A7FF902FCA3D}"/>
              </a:ext>
            </a:extLst>
          </p:cNvPr>
          <p:cNvSpPr txBox="1">
            <a:spLocks/>
          </p:cNvSpPr>
          <p:nvPr userDrawn="1"/>
        </p:nvSpPr>
        <p:spPr>
          <a:xfrm>
            <a:off x="180473" y="553647"/>
            <a:ext cx="5530516" cy="29260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i="0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Can change the colours with the graphics fill tool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1A915-63BF-4F4D-92AD-FF8479577C73}"/>
              </a:ext>
            </a:extLst>
          </p:cNvPr>
          <p:cNvSpPr/>
          <p:nvPr userDrawn="1"/>
        </p:nvSpPr>
        <p:spPr>
          <a:xfrm>
            <a:off x="496111" y="1108953"/>
            <a:ext cx="11245174" cy="536966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7C6DA2-1D97-FC4E-BEF7-4E783336C3F7}"/>
              </a:ext>
            </a:extLst>
          </p:cNvPr>
          <p:cNvSpPr/>
          <p:nvPr userDrawn="1"/>
        </p:nvSpPr>
        <p:spPr>
          <a:xfrm>
            <a:off x="1567543" y="1947553"/>
            <a:ext cx="1465663" cy="1460665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5A67FE-4664-F54A-87A5-17B14C6E082D}"/>
              </a:ext>
            </a:extLst>
          </p:cNvPr>
          <p:cNvSpPr/>
          <p:nvPr userDrawn="1"/>
        </p:nvSpPr>
        <p:spPr>
          <a:xfrm>
            <a:off x="3858438" y="1947553"/>
            <a:ext cx="1465663" cy="146066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9645A0-D402-FA4C-B603-94400E630216}"/>
              </a:ext>
            </a:extLst>
          </p:cNvPr>
          <p:cNvSpPr/>
          <p:nvPr userDrawn="1"/>
        </p:nvSpPr>
        <p:spPr>
          <a:xfrm>
            <a:off x="6118698" y="1947553"/>
            <a:ext cx="1465663" cy="1460665"/>
          </a:xfrm>
          <a:prstGeom prst="ellips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9C63008-89AA-F047-8422-A7F74BEFBD94}"/>
              </a:ext>
            </a:extLst>
          </p:cNvPr>
          <p:cNvSpPr/>
          <p:nvPr userDrawn="1"/>
        </p:nvSpPr>
        <p:spPr>
          <a:xfrm>
            <a:off x="1567543" y="3670923"/>
            <a:ext cx="1465663" cy="1460665"/>
          </a:xfrm>
          <a:prstGeom prst="ellips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FAAE81-AF75-B94A-813B-FDFCE3DD0DB5}"/>
              </a:ext>
            </a:extLst>
          </p:cNvPr>
          <p:cNvSpPr/>
          <p:nvPr userDrawn="1"/>
        </p:nvSpPr>
        <p:spPr>
          <a:xfrm>
            <a:off x="3858438" y="3670923"/>
            <a:ext cx="1465663" cy="1460665"/>
          </a:xfrm>
          <a:prstGeom prst="ellipse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260620-8C25-8141-AEC0-04D23BCE8724}"/>
              </a:ext>
            </a:extLst>
          </p:cNvPr>
          <p:cNvSpPr/>
          <p:nvPr userDrawn="1"/>
        </p:nvSpPr>
        <p:spPr>
          <a:xfrm>
            <a:off x="6118698" y="3670923"/>
            <a:ext cx="1465663" cy="1460665"/>
          </a:xfrm>
          <a:prstGeom prst="ellipse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CFB55-44C4-E24F-9B59-0D9CBC59AA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8A6BFD9-C9B2-E74C-8E1D-A85AFE19031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6063" y="480971"/>
            <a:ext cx="7724274" cy="2387600"/>
          </a:xfrm>
        </p:spPr>
        <p:txBody>
          <a:bodyPr anchor="b">
            <a:normAutofit/>
          </a:bodyPr>
          <a:lstStyle>
            <a:lvl1pPr algn="l">
              <a:defRPr lang="en-NZ" sz="6400" b="1" smtClean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NZ" b="1" dirty="0">
                <a:solidFill>
                  <a:srgbClr val="CDEBEF"/>
                </a:solidFill>
                <a:effectLst/>
                <a:latin typeface="Arial" panose="020B0604020202020204" pitchFamily="34" charset="0"/>
              </a:rPr>
              <a:t>COVER PAGE OPTION TWO</a:t>
            </a:r>
            <a:endParaRPr lang="en-NZ" dirty="0">
              <a:solidFill>
                <a:srgbClr val="CDEBE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8BAB750-98F9-D145-AFF8-ECA56CC31F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8031" y="3083719"/>
            <a:ext cx="7780337" cy="690562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81D71ECB-95FF-844F-BDD6-C4E7A5628E8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58031" y="3429000"/>
            <a:ext cx="9143999" cy="365125"/>
          </a:xfrm>
        </p:spPr>
        <p:txBody>
          <a:bodyPr/>
          <a:lstStyle>
            <a:lvl1pPr algn="l">
              <a:defRPr sz="2400" b="1">
                <a:solidFill>
                  <a:schemeClr val="bg2"/>
                </a:solidFill>
              </a:defRPr>
            </a:lvl1pPr>
          </a:lstStyle>
          <a:p>
            <a:fld id="{760D1E2C-25B0-4F41-B0D0-99B7BBE766BA}" type="datetimeFigureOut">
              <a:rPr lang="en-US" smtClean="0"/>
              <a:pPr/>
              <a:t>2/16/2026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1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333FD-53CF-244F-8489-8FA000A51B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994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230C-F485-5344-B8E0-03253F1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620" y="2638926"/>
            <a:ext cx="4786229" cy="2348665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Divider page option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8F8557-71A9-1F4D-8675-DE87C16A78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19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5230C-F485-5344-B8E0-03253F16D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3620" y="2638926"/>
            <a:ext cx="4786229" cy="2348665"/>
          </a:xfrm>
        </p:spPr>
        <p:txBody>
          <a:bodyPr anchor="t">
            <a:normAutofit/>
          </a:bodyPr>
          <a:lstStyle>
            <a:lvl1pPr>
              <a:defRPr sz="550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Divider page option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2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7F593-37D0-D547-9302-7B93D3FBBB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4B6746-019B-394B-B840-5C421AFE3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609" y="429126"/>
            <a:ext cx="4526296" cy="5999747"/>
          </a:xfrm>
        </p:spPr>
        <p:txBody>
          <a:bodyPr>
            <a:normAutofit/>
          </a:bodyPr>
          <a:lstStyle>
            <a:lvl1pPr>
              <a:defRPr sz="5500"/>
            </a:lvl1pPr>
          </a:lstStyle>
          <a:p>
            <a:r>
              <a:rPr lang="en-GB" dirty="0"/>
              <a:t>DIVIDER PAGE OPTION TWO (A)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9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ople running in grass">
            <a:extLst>
              <a:ext uri="{FF2B5EF4-FFF2-40B4-BE49-F238E27FC236}">
                <a16:creationId xmlns:a16="http://schemas.microsoft.com/office/drawing/2014/main" id="{A224D2E8-1E10-BC4E-BC32-D45BE7DCFF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7513896"/>
          </a:xfrm>
          <a:prstGeom prst="rect">
            <a:avLst/>
          </a:prstGeom>
        </p:spPr>
      </p:pic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E1DC582-C29C-492B-A334-68A71B6CBA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2995" y="-2"/>
            <a:ext cx="4045752" cy="47761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85457F-FA47-4DBD-85FE-4656C30B05D6}"/>
              </a:ext>
            </a:extLst>
          </p:cNvPr>
          <p:cNvSpPr/>
          <p:nvPr userDrawn="1"/>
        </p:nvSpPr>
        <p:spPr>
          <a:xfrm>
            <a:off x="896644" y="-1"/>
            <a:ext cx="5086905" cy="6858000"/>
          </a:xfrm>
          <a:prstGeom prst="rect">
            <a:avLst/>
          </a:prstGeom>
          <a:solidFill>
            <a:srgbClr val="0F818F"/>
          </a:solidFill>
          <a:ln>
            <a:solidFill>
              <a:srgbClr val="00B2B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B6746-019B-394B-B840-5C421AFE36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2609" y="429126"/>
            <a:ext cx="4526296" cy="5999747"/>
          </a:xfrm>
        </p:spPr>
        <p:txBody>
          <a:bodyPr>
            <a:norm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DIVIDER PAGE OPTION TWO (B)</a:t>
            </a:r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619F75D-93EF-40EC-B490-A58FB7BBFD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6248" y="0"/>
            <a:ext cx="4045752" cy="477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3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9AC637-2226-A54F-B2DE-5D02C43D8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9396" y="0"/>
            <a:ext cx="4212603" cy="50292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34AE92-42F8-9C49-AC1B-479290E3D9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10335126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197B82A-BCB6-4E49-BD01-8BDF288185F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4138" y="2125244"/>
            <a:ext cx="5017168" cy="3950537"/>
          </a:xfrm>
        </p:spPr>
        <p:txBody>
          <a:bodyPr/>
          <a:lstStyle>
            <a:lvl1pPr marL="0" indent="0">
              <a:buNone/>
              <a:defRPr sz="2600" b="1"/>
            </a:lvl1pPr>
            <a:lvl2pPr marL="457200" indent="0">
              <a:buNone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2DF885-1649-5A48-85F5-F398B3057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32095" y="2125243"/>
            <a:ext cx="5017168" cy="3950537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5876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6048CA-B874-0641-B449-2A58C1B75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0"/>
            <a:ext cx="33528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639678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073020-E4E0-9547-9869-7F76D393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138" y="2124826"/>
            <a:ext cx="6396788" cy="3950537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BA1DF4-9224-B144-8338-BF6D2E5DA3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3596" y="3428999"/>
            <a:ext cx="2627395" cy="2646363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110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6F58E-47FF-DB47-90CD-BF54C9605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0"/>
            <a:ext cx="4229100" cy="68580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9E41406C-1EF4-0342-8803-18CB2EFD09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4137" y="782219"/>
            <a:ext cx="4944979" cy="753979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7073020-E4E0-9547-9869-7F76D393CE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4138" y="2124827"/>
            <a:ext cx="4944978" cy="3826712"/>
          </a:xfrm>
        </p:spPr>
        <p:txBody>
          <a:bodyPr/>
          <a:lstStyle>
            <a:lvl1pPr marL="0" indent="0">
              <a:buNone/>
              <a:defRPr sz="26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E2D0EF0-0639-F24A-8776-BDEA2DA54F8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08713" y="890588"/>
            <a:ext cx="5092700" cy="50609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8812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A75B0-8DEE-864F-8366-3018AEE7B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A1138-0685-AF41-A775-2098C17D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6772D-A20E-C94C-B691-EEA8EE412E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0D1E2C-25B0-4F41-B0D0-99B7BBE766BA}" type="datetimeFigureOut">
              <a:rPr lang="en-US" smtClean="0"/>
              <a:pPr/>
              <a:t>2/16/2026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8A630-2D7D-4045-B9B2-19BB61A0A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D720-42F8-1C4B-9C73-5566967A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0F8484-9D1C-2441-8AA2-C328067DF1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9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61" r:id="rId6"/>
    <p:sldLayoutId id="2147483655" r:id="rId7"/>
    <p:sldLayoutId id="2147483662" r:id="rId8"/>
    <p:sldLayoutId id="2147483656" r:id="rId9"/>
    <p:sldLayoutId id="2147483663" r:id="rId10"/>
    <p:sldLayoutId id="2147483666" r:id="rId11"/>
    <p:sldLayoutId id="2147483657" r:id="rId12"/>
    <p:sldLayoutId id="2147483658" r:id="rId13"/>
    <p:sldLayoutId id="2147483659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ppia.org/pppia-resources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oundsinternational.com/made-easy/pressure-ulcers-and-skin-tone/" TargetMode="External"/><Relationship Id="rId3" Type="http://schemas.openxmlformats.org/officeDocument/2006/relationships/hyperlink" Target="https://pubmed.ncbi.nlm.nih.gov/38979901/" TargetMode="External"/><Relationship Id="rId7" Type="http://schemas.openxmlformats.org/officeDocument/2006/relationships/hyperlink" Target="https://pubmed.ncbi.nlm.nih.gov/34245169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pubmed.ncbi.nlm.nih.gov/37590446/" TargetMode="External"/><Relationship Id="rId5" Type="http://schemas.openxmlformats.org/officeDocument/2006/relationships/hyperlink" Target="https://pubmed.ncbi.nlm.nih.gov/39402732/" TargetMode="External"/><Relationship Id="rId4" Type="http://schemas.openxmlformats.org/officeDocument/2006/relationships/hyperlink" Target="https://wounds-uk.com/wp-content/uploads/2023/02/191ac9b79f47de2896cf1a30f39037f5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7D5BF-211B-9347-9611-AAB8E65D73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FF110-E6EA-E248-A093-A2704C5D7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Anj Dickson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48700-6688-BB40-AABE-F20321599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aseline="30000" dirty="0"/>
              <a:t>4th</a:t>
            </a:r>
            <a:r>
              <a:rPr lang="en-US" dirty="0"/>
              <a:t> September 2025</a:t>
            </a:r>
          </a:p>
        </p:txBody>
      </p:sp>
    </p:spTree>
    <p:extLst>
      <p:ext uri="{BB962C8B-B14F-4D97-AF65-F5344CB8AC3E}">
        <p14:creationId xmlns:p14="http://schemas.microsoft.com/office/powerpoint/2010/main" val="411662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37A37D-F12A-8275-FB1D-2F70775CCF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Z" sz="4000" dirty="0"/>
              <a:t>PPPIA Pressure Injury Classification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70FBB-47C7-AAE4-5BA6-BF2C2621730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The tools below include adapted text from the NPUAP/EPUAP International Pressure Ulcer Classification System (2014), 3D graphics and photographs to assist health professionals in multicultural settings to identify and classify pressure injuries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b="0" dirty="0"/>
              <a:t>For more information, visit: </a:t>
            </a:r>
            <a:r>
              <a:rPr lang="en-NZ" b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https://pppia.org/pppia-resources</a:t>
            </a:r>
            <a:r>
              <a:rPr lang="en-NZ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32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48EBE-CA40-016E-A1EB-DA6F850D9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455DBFC-1CBE-718B-F4B6-BCF26F5A84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88" y="0"/>
          <a:ext cx="9206812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455DBFC-1CBE-718B-F4B6-BCF26F5A8490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953188" y="0"/>
                        <a:ext cx="9206812" cy="613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D724433-CA28-4390-3335-7A3AA81782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933" y="0"/>
            <a:ext cx="97321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2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DA04A-C73E-309F-8639-99EB0C511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FB745E-0EF9-A33E-FE03-C8162E81E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88" y="0"/>
          <a:ext cx="9206812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0FB745E-0EF9-A33E-FE03-C8162E81EC0F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953188" y="0"/>
                        <a:ext cx="9206812" cy="613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33CB4C8-24CB-D456-39E8-B56FE59E8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412" y="0"/>
            <a:ext cx="9733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BDB0FE-A5E3-A968-94E0-3FE7ABB307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288752"/>
              </p:ext>
            </p:extLst>
          </p:nvPr>
        </p:nvGraphicFramePr>
        <p:xfrm>
          <a:off x="953188" y="0"/>
          <a:ext cx="9206812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BDB0FE-A5E3-A968-94E0-3FE7ABB307E0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953188" y="0"/>
                        <a:ext cx="9206812" cy="613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EC657A-3AF3-4986-8EB4-B75410D123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281" y="0"/>
            <a:ext cx="9723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06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F7E0D-5D4F-0A9D-FF59-FBB52C0E5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C131B3E-B9B8-E261-C4C7-0BE5C9D25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88" y="0"/>
          <a:ext cx="9206812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C131B3E-B9B8-E261-C4C7-0BE5C9D25975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953188" y="0"/>
                        <a:ext cx="9206812" cy="613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BD09D25-4F65-AE68-CDE6-4FBA3587FB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353" y="0"/>
            <a:ext cx="9741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5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1C3F2-4E24-B70B-7438-145B1C311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332EB93-4185-E8C1-0BE0-A849B8CEEB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3188" y="0"/>
          <a:ext cx="9206812" cy="613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0" imgH="0" progId="AcroExch.Document.DC">
                  <p:embed/>
                </p:oleObj>
              </mc:Choice>
              <mc:Fallback>
                <p:oleObj name="Acrobat Document" r:id="rId2" imgW="0" imgH="0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332EB93-4185-E8C1-0BE0-A849B8CEEB3D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953188" y="0"/>
                        <a:ext cx="9206812" cy="613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BDBE92-7C13-E063-920C-148D23EDAC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9449" y="0"/>
            <a:ext cx="9693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19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73F6-22DF-F0F7-9368-FBD61D7D8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A9271C-5C6F-6E53-17DF-43C3733733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1660" y="782219"/>
            <a:ext cx="7707832" cy="753979"/>
          </a:xfrm>
        </p:spPr>
        <p:txBody>
          <a:bodyPr/>
          <a:lstStyle/>
          <a:p>
            <a:r>
              <a:rPr lang="en-NZ" sz="4000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5A578-636F-E4E0-E51D-72DA3F7701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730" y="1738525"/>
            <a:ext cx="7707832" cy="4547821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Early identification of pressure injuries in people with dark skin tones: Qualitative perspectives from community-based patients and their carers. </a:t>
            </a:r>
            <a:r>
              <a:rPr lang="en-US" b="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https://pubmed.ncbi.nlm.nih.gov/38979901/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Addressing skin tone bias in wound care: assessing signs and symptoms in people with dark skin tones. </a:t>
            </a:r>
            <a:r>
              <a:rPr lang="en-NZ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191ac9b79f47de2896cf1a30f39037f5.pdf</a:t>
            </a:r>
            <a:endParaRPr lang="en-NZ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Community Nurses' Experiences Assessing Early-Stage Pressure Injuries in People With Dark Skin Tones: A Qualitative Descriptive Analysis. </a:t>
            </a:r>
            <a:r>
              <a:rPr lang="en-US" b="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Community Nurses' Experiences Assessing Early-Stage Pressure Injuries in People With Dark Skin Tones: A Qualitative Descriptive Analysis - PubMed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NZ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Current Perspectives on Pressure Injuries in Persons with Dark Skin Tones from the National Pressure Injury Advisory Panel. </a:t>
            </a:r>
            <a:r>
              <a:rPr lang="en-US" b="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https://pubmed.ncbi.nlm.nih.gov/37590446/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Pressure injuries and skin tone diversity in undergraduate nurse education: Qualitative perspectives from a mixed methods study. </a:t>
            </a:r>
            <a:r>
              <a:rPr lang="en-US" b="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https://pubmed.ncbi.nlm.nih.gov/34245169/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Pressure ulcers and skin </a:t>
            </a:r>
            <a:r>
              <a:rPr lang="en-US" sz="2500" b="0" dirty="0"/>
              <a:t>tone. </a:t>
            </a:r>
            <a:r>
              <a:rPr lang="en-US" sz="2500" b="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https://woundsinternational.com/made-easy/pressure-ulcers-and-skin-tone/</a:t>
            </a:r>
            <a:r>
              <a:rPr lang="en-US" sz="2500" b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dirty="0">
              <a:solidFill>
                <a:srgbClr val="212121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dirty="0">
              <a:solidFill>
                <a:srgbClr val="212121"/>
              </a:solidFill>
              <a:effectLst/>
              <a:latin typeface="+mn-lt"/>
            </a:endParaRPr>
          </a:p>
          <a:p>
            <a:pPr algn="l"/>
            <a:endParaRPr lang="en-NZ" sz="1200" b="0" i="0" dirty="0">
              <a:solidFill>
                <a:srgbClr val="212121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algn="l"/>
            <a:endParaRPr lang="en-US" sz="1100" b="1" i="0" dirty="0">
              <a:solidFill>
                <a:srgbClr val="21212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21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595D-536B-1C43-88A7-8404112BCE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Ngā mihi nui</a:t>
            </a:r>
          </a:p>
        </p:txBody>
      </p:sp>
    </p:spTree>
    <p:extLst>
      <p:ext uri="{BB962C8B-B14F-4D97-AF65-F5344CB8AC3E}">
        <p14:creationId xmlns:p14="http://schemas.microsoft.com/office/powerpoint/2010/main" val="4277041096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- Te Whatu Ora with no image Powerpoint slides">
  <a:themeElements>
    <a:clrScheme name="Custom 27">
      <a:dk1>
        <a:srgbClr val="09050A"/>
      </a:dk1>
      <a:lt1>
        <a:srgbClr val="FFFFFF"/>
      </a:lt1>
      <a:dk2>
        <a:srgbClr val="28222B"/>
      </a:dk2>
      <a:lt2>
        <a:srgbClr val="00AFB9"/>
      </a:lt2>
      <a:accent1>
        <a:srgbClr val="CCEAEE"/>
      </a:accent1>
      <a:accent2>
        <a:srgbClr val="3F3958"/>
      </a:accent2>
      <a:accent3>
        <a:srgbClr val="00AFB9"/>
      </a:accent3>
      <a:accent4>
        <a:srgbClr val="CCEAEE"/>
      </a:accent4>
      <a:accent5>
        <a:srgbClr val="453C45"/>
      </a:accent5>
      <a:accent6>
        <a:srgbClr val="00AFB9"/>
      </a:accent6>
      <a:hlink>
        <a:srgbClr val="CCEAEE"/>
      </a:hlink>
      <a:folHlink>
        <a:srgbClr val="00AFB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26E84B-EA22-4319-B95B-6D8A9BB72A64}" vid="{866209E8-9343-49DC-8D0A-B2B705FFBB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53c88c-d550-4ff1-afdc-d5dc691f60b0">
      <Value>4</Value>
      <Value>351</Value>
    </TaxCatchAll>
    <HNZReviewDate xmlns="9253c88c-d550-4ff1-afdc-d5dc691f60b0" xsi:nil="true"/>
    <mb22360ee3e3407ca28e907eb3b7ca6b xmlns="e2f45c07-7bca-4405-864f-00d9a05959a3" xsi:nil="true"/>
    <HNZOwner xmlns="e2f45c07-7bca-4405-864f-00d9a05959a3">
      <UserInfo>
        <DisplayName/>
        <AccountId xsi:nil="true"/>
        <AccountType/>
      </UserInfo>
    </HNZOwner>
    <ka9b207035bc48f2a4f6a2bfed7195b7 xmlns="e2f45c07-7bca-4405-864f-00d9a05959a3" xsi:nil="true"/>
    <p7110e5651294189b89368865130750f xmlns="e2f45c07-7bca-4405-864f-00d9a05959a3" xsi:nil="true"/>
    <p777f0da518742b188a1f7fd5ee91810 xmlns="e2f45c07-7bca-4405-864f-00d9a05959a3" xsi:nil="true"/>
    <f3e7f0a218d8438586e2a8545792c0ef xmlns="e2f45c07-7bca-4405-864f-00d9a05959a3">
      <Terms xmlns="http://schemas.microsoft.com/office/infopath/2007/PartnerControls"/>
    </f3e7f0a218d8438586e2a8545792c0ef>
    <_dlc_DocId xmlns="b53a2928-5e60-4442-acbe-6b1269bda6c2">000142-2000792052-7088</_dlc_DocId>
    <_dlc_DocIdUrl xmlns="b53a2928-5e60-4442-acbe-6b1269bda6c2">
      <Url>https://hauoraaotearoa.sharepoint.com/sites/000142/_layouts/15/DocIdRedir.aspx?ID=000142-2000792052-7088</Url>
      <Description>000142-2000792052-7088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ebf29b3f-1e51-457b-ae0c-362182e58074" ContentTypeId="0x010100D5C1E13D20A8554992C24F7EE470E023" PreviousValue="false" LastSyncTimeStamp="2024-05-28T23:29:02.243Z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ikau document" ma:contentTypeID="0x010100D5C1E13D20A8554992C24F7EE470E0230050D7F3E7C22FA24DA020196B1C410B78" ma:contentTypeVersion="0" ma:contentTypeDescription="Create a new document." ma:contentTypeScope="" ma:versionID="03e2af4c0154e3da26edee31fbca5a4e">
  <xsd:schema xmlns:xsd="http://www.w3.org/2001/XMLSchema" xmlns:xs="http://www.w3.org/2001/XMLSchema" xmlns:p="http://schemas.microsoft.com/office/2006/metadata/properties" xmlns:ns1="http://schemas.microsoft.com/sharepoint/v3" xmlns:ns2="9253c88c-d550-4ff1-afdc-d5dc691f60b0" xmlns:ns3="e2f45c07-7bca-4405-864f-00d9a05959a3" xmlns:ns4="b53a2928-5e60-4442-acbe-6b1269bda6c2" targetNamespace="http://schemas.microsoft.com/office/2006/metadata/properties" ma:root="true" ma:fieldsID="edd671a68aba87fae3a954a9f1e50a18" ns1:_="" ns2:_="" ns3:_="" ns4:_="">
    <xsd:import namespace="http://schemas.microsoft.com/sharepoint/v3"/>
    <xsd:import namespace="9253c88c-d550-4ff1-afdc-d5dc691f60b0"/>
    <xsd:import namespace="e2f45c07-7bca-4405-864f-00d9a05959a3"/>
    <xsd:import namespace="b53a2928-5e60-4442-acbe-6b1269bda6c2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TaxCatchAllLabel" minOccurs="0"/>
                <xsd:element ref="ns3:ka9b207035bc48f2a4f6a2bfed7195b7" minOccurs="0"/>
                <xsd:element ref="ns1:Name" minOccurs="0"/>
                <xsd:element ref="ns3:f3e7f0a218d8438586e2a8545792c0ef" minOccurs="0"/>
                <xsd:element ref="ns3:mb22360ee3e3407ca28e907eb3b7ca6b" minOccurs="0"/>
                <xsd:element ref="ns3:HNZOwner" minOccurs="0"/>
                <xsd:element ref="ns3:p7110e5651294189b89368865130750f" minOccurs="0"/>
                <xsd:element ref="ns3:p777f0da518742b188a1f7fd5ee91810" minOccurs="0"/>
                <xsd:element ref="ns2:HNZReview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me" ma:index="12" nillable="true" ma:displayName="Account" ma:internalName="Na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3c88c-d550-4ff1-afdc-d5dc691f60b0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bb8d8b32-2adf-4806-8dfb-0b417084651a}" ma:internalName="TaxCatchAll" ma:showField="CatchAllData" ma:web="b53a2928-5e60-4442-acbe-6b1269bda6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NZReviewDate" ma:index="22" nillable="true" ma:displayName="Review Date" ma:description="Review Date for content" ma:format="DateOnly" ma:internalName="HNZRe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f45c07-7bca-4405-864f-00d9a05959a3" elementFormDefault="qualified">
    <xsd:import namespace="http://schemas.microsoft.com/office/2006/documentManagement/types"/>
    <xsd:import namespace="http://schemas.microsoft.com/office/infopath/2007/PartnerControls"/>
    <xsd:element name="TaxCatchAllLabel" ma:index="9" nillable="true" ma:displayName="Taxonomy Catch All Column1" ma:hidden="true" ma:list="{bb8d8b32-2adf-4806-8dfb-0b417084651a}" ma:internalName="TaxCatchAllLabel" ma:readOnly="true" ma:showField="CatchAllDataLabel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a9b207035bc48f2a4f6a2bfed7195b7" ma:index="10" nillable="true" ma:displayName="Business Function_0" ma:hidden="true" ma:internalName="ka9b207035bc48f2a4f6a2bfed7195b7">
      <xsd:simpleType>
        <xsd:restriction base="dms:Note"/>
      </xsd:simpleType>
    </xsd:element>
    <xsd:element name="f3e7f0a218d8438586e2a8545792c0ef" ma:index="13" nillable="true" ma:taxonomy="true" ma:internalName="f3e7f0a218d8438586e2a8545792c0ef" ma:taxonomyFieldName="HNZTopic" ma:displayName="Topic" ma:default="" ma:fieldId="{f3e7f0a2-18d8-4385-86e2-a8545792c0ef}" ma:taxonomyMulti="true" ma:sspId="ebf29b3f-1e51-457b-ae0c-362182e58074" ma:termSetId="6fc62df7-d99b-474b-a41d-680956366171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b22360ee3e3407ca28e907eb3b7ca6b" ma:index="15" nillable="true" ma:displayName="Status_0" ma:hidden="true" ma:internalName="mb22360ee3e3407ca28e907eb3b7ca6b">
      <xsd:simpleType>
        <xsd:restriction base="dms:Note"/>
      </xsd:simpleType>
    </xsd:element>
    <xsd:element name="HNZOwner" ma:index="17" nillable="true" ma:displayName="Owner" ma:internalName="HNZ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7110e5651294189b89368865130750f" ma:index="18" nillable="true" ma:displayName="Region_0" ma:hidden="true" ma:internalName="p7110e5651294189b89368865130750f">
      <xsd:simpleType>
        <xsd:restriction base="dms:Note"/>
      </xsd:simpleType>
    </xsd:element>
    <xsd:element name="p777f0da518742b188a1f7fd5ee91810" ma:index="20" nillable="true" ma:displayName="Local Area_0" ma:hidden="true" ma:internalName="p777f0da518742b188a1f7fd5ee9181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a2928-5e60-4442-acbe-6b1269bda6c2" elementFormDefault="qualified">
    <xsd:import namespace="http://schemas.microsoft.com/office/2006/documentManagement/types"/>
    <xsd:import namespace="http://schemas.microsoft.com/office/infopath/2007/PartnerControls"/>
    <xsd:element name="_dlc_DocId" ma:index="23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330020D-2F0C-4BA8-A2FF-BDC27079B461}">
  <ds:schemaRefs>
    <ds:schemaRef ds:uri="e2f45c07-7bca-4405-864f-00d9a05959a3"/>
    <ds:schemaRef ds:uri="http://www.w3.org/XML/1998/namespace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b53a2928-5e60-4442-acbe-6b1269bda6c2"/>
    <ds:schemaRef ds:uri="9253c88c-d550-4ff1-afdc-d5dc691f60b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F946A19-AD5C-4B4D-A6DB-1E96DDA09C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C35B51-710A-4A7A-A84B-DF08361ED9F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3E08D5E-D5A1-4544-8D28-4D53E2571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253c88c-d550-4ff1-afdc-d5dc691f60b0"/>
    <ds:schemaRef ds:uri="e2f45c07-7bca-4405-864f-00d9a05959a3"/>
    <ds:schemaRef ds:uri="b53a2928-5e60-4442-acbe-6b1269bda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E37DCC85-2A4B-4A34-AE3E-1C09E34BCB1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- Te Whatu Ora with no image Powerpoint slides</Template>
  <TotalTime>433</TotalTime>
  <Words>336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Template - Te Whatu Ora with no image Powerpoint slides</vt:lpstr>
      <vt:lpstr>Additional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Ngā mihi nui</vt:lpstr>
    </vt:vector>
  </TitlesOfParts>
  <Company>HealthAlliance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tone… The importance of acknowledging skin tone in the development of Pressure injuries</dc:title>
  <dc:creator>Anj Dickson (CMDHB)</dc:creator>
  <cp:lastModifiedBy>Katherine Wharton</cp:lastModifiedBy>
  <cp:revision>39</cp:revision>
  <dcterms:created xsi:type="dcterms:W3CDTF">2022-09-14T08:02:47Z</dcterms:created>
  <dcterms:modified xsi:type="dcterms:W3CDTF">2026-02-16T21:54:00Z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0x010100D5C1E13D20A8554992C24F7EE470E0230050D7F3E7C22FA24DA020196B1C410B78</vt:lpwstr>
  </property>
  <property fmtid="{D5CDD505-2E9C-101B-9397-08002B2CF9AE}" pid="3" name="BusinessFunction">
    <vt:lpwstr/>
  </property>
  <property fmtid="{D5CDD505-2E9C-101B-9397-08002B2CF9AE}" pid="4" name="p7110e5651294189b89368865130750f0">
    <vt:lpwstr>Te Waipounamu - South Island|6f46cea1-f06e-4751-936c-3c5425a30a11</vt:lpwstr>
  </property>
  <property fmtid="{D5CDD505-2E9C-101B-9397-08002B2CF9AE}" pid="5" name="Work_x0020_Programme">
    <vt:lpwstr/>
  </property>
  <property fmtid="{D5CDD505-2E9C-101B-9397-08002B2CF9AE}" pid="6" name="b129038a2c8d4de88edfb48f2f360037">
    <vt:lpwstr/>
  </property>
  <property fmtid="{D5CDD505-2E9C-101B-9397-08002B2CF9AE}" pid="7" name="_dlc_DocIdItemGuid">
    <vt:lpwstr>4f688f67-40b4-49d8-8411-4a30a7e4f785</vt:lpwstr>
  </property>
  <property fmtid="{D5CDD505-2E9C-101B-9397-08002B2CF9AE}" pid="8" name="HNZRegion">
    <vt:lpwstr>351;#Te Waipounamu - South Island|6f46cea1-f06e-4751-936c-3c5425a30a11</vt:lpwstr>
  </property>
  <property fmtid="{D5CDD505-2E9C-101B-9397-08002B2CF9AE}" pid="9" name="mb22360ee3e3407ca28e907eb3b7ca6b0">
    <vt:lpwstr>Draft|4dbd6f0d-7021-43d2-a391-03666245495e</vt:lpwstr>
  </property>
  <property fmtid="{D5CDD505-2E9C-101B-9397-08002B2CF9AE}" pid="10" name="HNZTopic">
    <vt:lpwstr/>
  </property>
  <property fmtid="{D5CDD505-2E9C-101B-9397-08002B2CF9AE}" pid="11" name="HNZLocalArea">
    <vt:lpwstr/>
  </property>
  <property fmtid="{D5CDD505-2E9C-101B-9397-08002B2CF9AE}" pid="12" name="Life_x0020_Course">
    <vt:lpwstr/>
  </property>
  <property fmtid="{D5CDD505-2E9C-101B-9397-08002B2CF9AE}" pid="13" name="HNZLifeCourse">
    <vt:lpwstr/>
  </property>
  <property fmtid="{D5CDD505-2E9C-101B-9397-08002B2CF9AE}" pid="14" name="p777f0da518742b188a1f7fd5ee918100">
    <vt:lpwstr/>
  </property>
  <property fmtid="{D5CDD505-2E9C-101B-9397-08002B2CF9AE}" pid="15" name="HNZWorkProgramme">
    <vt:lpwstr/>
  </property>
  <property fmtid="{D5CDD505-2E9C-101B-9397-08002B2CF9AE}" pid="16" name="MediaServiceImageTags">
    <vt:lpwstr/>
  </property>
  <property fmtid="{D5CDD505-2E9C-101B-9397-08002B2CF9AE}" pid="17" name="lcf76f155ced4ddcb4097134ff3c332f">
    <vt:lpwstr/>
  </property>
  <property fmtid="{D5CDD505-2E9C-101B-9397-08002B2CF9AE}" pid="18" name="n7550351343a46f2a8525b73f60545f8">
    <vt:lpwstr/>
  </property>
  <property fmtid="{D5CDD505-2E9C-101B-9397-08002B2CF9AE}" pid="19" name="ka9b207035bc48f2a4f6a2bfed7195b70">
    <vt:lpwstr/>
  </property>
  <property fmtid="{D5CDD505-2E9C-101B-9397-08002B2CF9AE}" pid="20" name="HNZStatus">
    <vt:lpwstr>4;#Draft|4dbd6f0d-7021-43d2-a391-03666245495e</vt:lpwstr>
  </property>
  <property fmtid="{D5CDD505-2E9C-101B-9397-08002B2CF9AE}" pid="21" name="Life Course">
    <vt:lpwstr/>
  </property>
  <property fmtid="{D5CDD505-2E9C-101B-9397-08002B2CF9AE}" pid="22" name="Work Programme">
    <vt:lpwstr/>
  </property>
</Properties>
</file>